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2.xml" ContentType="application/vnd.openxmlformats-officedocument.theme+xml"/>
  <Override PartName="/ppt/notesSlides/notesSlide11.xml" ContentType="application/vnd.openxmlformats-officedocument.presentationml.notesSlide+xml"/>
  <Override PartName="/ppt/slides/slide2.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slides/slide11.xml" ContentType="application/vnd.openxmlformats-officedocument.presentationml.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Default Extension="wmf" ContentType="image/x-wmf"/>
  <Override PartName="/ppt/notesSlides/notesSlide7.xml" ContentType="application/vnd.openxmlformats-officedocument.presentationml.notesSlide+xml"/>
  <Override PartName="/ppt/notesSlides/notesSlide4.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embeddings/oleObject1.bin" ContentType="application/vnd.openxmlformats-officedocument.oleObject"/>
  <Override PartName="/ppt/notesSlides/notesSlide6.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vml" ContentType="application/vnd.openxmlformats-officedocument.vmlDrawing"/>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pdf" ContentType="application/pdf"/>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14" r:id="rId1"/>
  </p:sldMasterIdLst>
  <p:notesMasterIdLst>
    <p:notesMasterId r:id="rId18"/>
  </p:notesMasterIdLst>
  <p:sldIdLst>
    <p:sldId id="256" r:id="rId2"/>
    <p:sldId id="270" r:id="rId3"/>
    <p:sldId id="258" r:id="rId4"/>
    <p:sldId id="273" r:id="rId5"/>
    <p:sldId id="271" r:id="rId6"/>
    <p:sldId id="272" r:id="rId7"/>
    <p:sldId id="274" r:id="rId8"/>
    <p:sldId id="277" r:id="rId9"/>
    <p:sldId id="278" r:id="rId10"/>
    <p:sldId id="279" r:id="rId11"/>
    <p:sldId id="280" r:id="rId12"/>
    <p:sldId id="282" r:id="rId13"/>
    <p:sldId id="283" r:id="rId14"/>
    <p:sldId id="284" r:id="rId15"/>
    <p:sldId id="285" r:id="rId16"/>
    <p:sldId id="276"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87475" autoAdjust="0"/>
  </p:normalViewPr>
  <p:slideViewPr>
    <p:cSldViewPr snapToGrid="0" snapToObjects="1">
      <p:cViewPr varScale="1">
        <p:scale>
          <a:sx n="80" d="100"/>
          <a:sy n="80" d="100"/>
        </p:scale>
        <p:origin x="-103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presProps" Target="presProps.xml"/><Relationship Id="rId4" Type="http://schemas.openxmlformats.org/officeDocument/2006/relationships/slide" Target="slides/slide3.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slide" Target="slides/slide15.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slide" Target="slides/slide14.xml"/><Relationship Id="rId12" Type="http://schemas.openxmlformats.org/officeDocument/2006/relationships/slide" Target="slides/slide11.xml"/><Relationship Id="rId17" Type="http://schemas.openxmlformats.org/officeDocument/2006/relationships/slide" Target="slides/slide16.xml"/><Relationship Id="rId19" Type="http://schemas.openxmlformats.org/officeDocument/2006/relationships/printerSettings" Target="printerSettings/printerSettings1.bin"/><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7B0FA7-993D-244F-94CD-A589CC88A3FC}" type="datetimeFigureOut">
              <a:rPr lang="en-US" smtClean="0"/>
              <a:pPr/>
              <a:t>6/17/10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D877E2-4CA5-3144-83A5-3626E87A4C8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Click</a:t>
            </a:r>
            <a:r>
              <a:rPr lang="en-US" baseline="0" dirty="0" smtClean="0"/>
              <a:t> on “Teacher Resources” </a:t>
            </a:r>
            <a:endParaRPr lang="en-US" dirty="0" smtClean="0"/>
          </a:p>
          <a:p>
            <a:r>
              <a:rPr lang="en-US" dirty="0" smtClean="0"/>
              <a:t>Click on Elementary Curriculum Website</a:t>
            </a:r>
          </a:p>
          <a:p>
            <a:r>
              <a:rPr lang="en-US" sz="1200" b="1" kern="1200" dirty="0" smtClean="0">
                <a:solidFill>
                  <a:schemeClr val="tx1"/>
                </a:solidFill>
                <a:latin typeface="+mn-lt"/>
                <a:ea typeface="+mn-ea"/>
                <a:cs typeface="+mn-cs"/>
              </a:rPr>
              <a:t>Website Tour</a:t>
            </a:r>
            <a:endParaRPr lang="en-US" sz="1200" kern="1200" dirty="0" smtClean="0">
              <a:solidFill>
                <a:schemeClr val="tx1"/>
              </a:solidFill>
              <a:latin typeface="+mn-lt"/>
              <a:ea typeface="+mn-ea"/>
              <a:cs typeface="+mn-cs"/>
            </a:endParaRPr>
          </a:p>
          <a:p>
            <a:pPr lvl="0"/>
            <a:r>
              <a:rPr lang="en-US" sz="1200" b="1" kern="1200" dirty="0" smtClean="0">
                <a:solidFill>
                  <a:schemeClr val="tx1"/>
                </a:solidFill>
                <a:latin typeface="+mn-lt"/>
                <a:ea typeface="+mn-ea"/>
                <a:cs typeface="+mn-cs"/>
              </a:rPr>
              <a:t>Learning Progression </a:t>
            </a:r>
            <a:r>
              <a:rPr lang="en-US" sz="1200" kern="1200" dirty="0" smtClean="0">
                <a:solidFill>
                  <a:schemeClr val="tx1"/>
                </a:solidFill>
                <a:latin typeface="+mn-lt"/>
                <a:ea typeface="+mn-ea"/>
                <a:cs typeface="+mn-cs"/>
              </a:rPr>
              <a:t>Go to curriculum website</a:t>
            </a:r>
          </a:p>
          <a:p>
            <a:pPr lvl="0"/>
            <a:r>
              <a:rPr lang="en-US" sz="1200" kern="1200" dirty="0" smtClean="0">
                <a:solidFill>
                  <a:schemeClr val="tx1"/>
                </a:solidFill>
                <a:latin typeface="+mn-lt"/>
                <a:ea typeface="+mn-ea"/>
                <a:cs typeface="+mn-cs"/>
              </a:rPr>
              <a:t>Talk about the learning progression and how to find it. (under additional resources on curriculum website).</a:t>
            </a:r>
          </a:p>
          <a:p>
            <a:r>
              <a:rPr lang="en-US" sz="1200" kern="1200" dirty="0" smtClean="0">
                <a:solidFill>
                  <a:schemeClr val="tx1"/>
                </a:solidFill>
                <a:latin typeface="+mn-lt"/>
                <a:ea typeface="+mn-ea"/>
                <a:cs typeface="+mn-cs"/>
              </a:rPr>
              <a:t>- The learning progression (otherwise known as the KUD) are still listed in our units of study. Over the summer the math teacher leaders met and grouped them according to like skills.  Grouping together the essential question that we felt meshed with an understanding which also met the knows and the dos.</a:t>
            </a:r>
          </a:p>
          <a:p>
            <a:r>
              <a:rPr lang="en-US" sz="1200" kern="1200" dirty="0" smtClean="0">
                <a:solidFill>
                  <a:schemeClr val="tx1"/>
                </a:solidFill>
                <a:latin typeface="+mn-lt"/>
                <a:ea typeface="+mn-ea"/>
                <a:cs typeface="+mn-cs"/>
              </a:rPr>
              <a:t>- This was made as a suggestion of order of skills to teach, however you can chunk as you would like as long as you teach the 9 weeks.</a:t>
            </a:r>
          </a:p>
          <a:p>
            <a:r>
              <a:rPr lang="en-US" sz="1200" b="1" kern="1200" dirty="0" smtClean="0">
                <a:solidFill>
                  <a:schemeClr val="tx1"/>
                </a:solidFill>
                <a:latin typeface="+mn-lt"/>
                <a:ea typeface="+mn-ea"/>
                <a:cs typeface="+mn-cs"/>
              </a:rPr>
              <a:t>3. Pre-Assessments</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They will be embedded in the unit of study unless the document is too large.  If so there will be a link on the website.</a:t>
            </a:r>
          </a:p>
          <a:p>
            <a:pPr lvl="0"/>
            <a:r>
              <a:rPr lang="en-US" sz="1200" b="1" kern="1200" dirty="0" smtClean="0">
                <a:solidFill>
                  <a:schemeClr val="tx1"/>
                </a:solidFill>
                <a:latin typeface="+mn-lt"/>
                <a:ea typeface="+mn-ea"/>
                <a:cs typeface="+mn-cs"/>
              </a:rPr>
              <a:t>Capacity Matrix</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These will be found under the unit of study.  Grades 2-5 will be able to open these up and manipulate as desired.  K-1 are saved as </a:t>
            </a:r>
            <a:r>
              <a:rPr lang="en-US" sz="1200" kern="1200" dirty="0" err="1" smtClean="0">
                <a:solidFill>
                  <a:schemeClr val="tx1"/>
                </a:solidFill>
                <a:latin typeface="+mn-lt"/>
                <a:ea typeface="+mn-ea"/>
                <a:cs typeface="+mn-cs"/>
              </a:rPr>
              <a:t>PDFs</a:t>
            </a:r>
            <a:r>
              <a:rPr lang="en-US" sz="1200" kern="1200" dirty="0" smtClean="0">
                <a:solidFill>
                  <a:schemeClr val="tx1"/>
                </a:solidFill>
                <a:latin typeface="+mn-lt"/>
                <a:ea typeface="+mn-ea"/>
                <a:cs typeface="+mn-cs"/>
              </a:rPr>
              <a:t> due to math graphics and can not be manipulated, however there is a template available to all grades to recreate as you would like.</a:t>
            </a:r>
          </a:p>
          <a:p>
            <a:pPr lvl="0"/>
            <a:r>
              <a:rPr lang="en-US" sz="1200" b="1" kern="1200" dirty="0" smtClean="0">
                <a:solidFill>
                  <a:schemeClr val="tx1"/>
                </a:solidFill>
                <a:latin typeface="+mn-lt"/>
                <a:ea typeface="+mn-ea"/>
                <a:cs typeface="+mn-cs"/>
              </a:rPr>
              <a:t>Performance Task</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These are also under the units of study.  These are examples of performance tasks that you can use per unit study.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the Unit of Study vocabulary is in two columns (introduced and ongoing)</a:t>
            </a:r>
            <a:endParaRPr lang="en-US" dirty="0" smtClean="0"/>
          </a:p>
          <a:p>
            <a:r>
              <a:rPr lang="en-US" dirty="0" smtClean="0"/>
              <a:t>The vocabulary list came from the district-wide Math vertical team (K-8). It is separated by objective. </a:t>
            </a:r>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National</a:t>
            </a:r>
            <a:r>
              <a:rPr lang="en-US" baseline="0" dirty="0" smtClean="0"/>
              <a:t> mathematics advisory panel suggested that what is needed is </a:t>
            </a:r>
            <a:r>
              <a:rPr lang="en-US" dirty="0" smtClean="0"/>
              <a:t>“A focused, coherent progression of mathematics learning, with an emphasis on proficiency with key topics, should become the norm in elementary and middle school mathematics curricula.”</a:t>
            </a:r>
          </a:p>
          <a:p>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Because</a:t>
            </a:r>
            <a:r>
              <a:rPr lang="en-US" baseline="0" dirty="0" smtClean="0"/>
              <a:t> of the previous quote </a:t>
            </a:r>
            <a:r>
              <a:rPr lang="en-US" dirty="0" smtClean="0"/>
              <a:t>NCTM responded with Curriculum Focal Points which are</a:t>
            </a:r>
            <a:r>
              <a:rPr lang="en-US" baseline="0" dirty="0" smtClean="0"/>
              <a:t> “chunking” standards of learning into groups</a:t>
            </a:r>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Texas</a:t>
            </a:r>
            <a:r>
              <a:rPr lang="en-US" baseline="0" dirty="0" smtClean="0"/>
              <a:t> took the NCTM focal points and responded by connecting the focal points to our TEKS</a:t>
            </a:r>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Leander</a:t>
            </a:r>
            <a:r>
              <a:rPr lang="en-US" baseline="0" dirty="0" smtClean="0"/>
              <a:t> ISD also responded and rearranged our Essential Units of Study to match up with </a:t>
            </a:r>
            <a:r>
              <a:rPr lang="en-US" baseline="0" dirty="0" err="1" smtClean="0"/>
              <a:t>TEA’s</a:t>
            </a:r>
            <a:r>
              <a:rPr lang="en-US" baseline="0" dirty="0" smtClean="0"/>
              <a:t> focal points</a:t>
            </a:r>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may notice that there are not as many units per nine weeks but the content is</a:t>
            </a:r>
            <a:r>
              <a:rPr lang="en-US" baseline="0" dirty="0" smtClean="0"/>
              <a:t> still there. The focal points do not change the TEKS, but changes the order in which some of the TEKS are taught. </a:t>
            </a:r>
          </a:p>
        </p:txBody>
      </p:sp>
      <p:sp>
        <p:nvSpPr>
          <p:cNvPr id="4" name="Slide Number Placeholder 3"/>
          <p:cNvSpPr>
            <a:spLocks noGrp="1"/>
          </p:cNvSpPr>
          <p:nvPr>
            <p:ph type="sldNum" sz="quarter" idx="10"/>
          </p:nvPr>
        </p:nvSpPr>
        <p:spPr/>
        <p:txBody>
          <a:bodyPr/>
          <a:lstStyle/>
          <a:p>
            <a:fld id="{32D877E2-4CA5-3144-83A5-3626E87A4C89}"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LISD has added the Unit of Study to the Year at a Glance document. </a:t>
            </a:r>
            <a:endParaRPr lang="en-US" dirty="0" smtClean="0"/>
          </a:p>
          <a:p>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Bolded TEKS denote skills for mastery that might</a:t>
            </a:r>
            <a:r>
              <a:rPr lang="en-US" baseline="0" dirty="0" smtClean="0"/>
              <a:t> </a:t>
            </a:r>
            <a:r>
              <a:rPr lang="en-US" dirty="0" smtClean="0"/>
              <a:t> be on</a:t>
            </a:r>
            <a:r>
              <a:rPr lang="en-US" baseline="0" dirty="0" smtClean="0"/>
              <a:t> the 9 week assessment</a:t>
            </a:r>
            <a:r>
              <a:rPr lang="en-US" dirty="0" smtClean="0"/>
              <a:t>. Non</a:t>
            </a:r>
            <a:r>
              <a:rPr lang="en-US" baseline="0" dirty="0" smtClean="0"/>
              <a:t>-bolded TEKS need to be taught or introduced in the nine week period, but will not be tested in that nine weeks. </a:t>
            </a:r>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Fact</a:t>
            </a:r>
            <a:r>
              <a:rPr lang="en-US" baseline="0" dirty="0" smtClean="0"/>
              <a:t> Fluency is found at the bottom of the Year at a Glance, separate from the units of study</a:t>
            </a:r>
            <a:endParaRPr lang="en-US" dirty="0"/>
          </a:p>
        </p:txBody>
      </p:sp>
      <p:sp>
        <p:nvSpPr>
          <p:cNvPr id="4" name="Slide Number Placeholder 3"/>
          <p:cNvSpPr>
            <a:spLocks noGrp="1"/>
          </p:cNvSpPr>
          <p:nvPr>
            <p:ph type="sldNum" sz="quarter" idx="10"/>
          </p:nvPr>
        </p:nvSpPr>
        <p:spPr/>
        <p:txBody>
          <a:bodyPr/>
          <a:lstStyle/>
          <a:p>
            <a:fld id="{32D877E2-4CA5-3144-83A5-3626E87A4C89}"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410543-5600-D746-B45F-22B04171DD2B}" type="datetimeFigureOut">
              <a:rPr lang="en-US" smtClean="0"/>
              <a:pPr/>
              <a:t>6/17/10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410543-5600-D746-B45F-22B04171DD2B}" type="datetimeFigureOut">
              <a:rPr lang="en-US" smtClean="0"/>
              <a:pPr/>
              <a:t>6/17/10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410543-5600-D746-B45F-22B04171DD2B}" type="datetimeFigureOut">
              <a:rPr lang="en-US" smtClean="0"/>
              <a:pPr/>
              <a:t>6/17/10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410543-5600-D746-B45F-22B04171DD2B}" type="datetimeFigureOut">
              <a:rPr lang="en-US" smtClean="0"/>
              <a:pPr/>
              <a:t>6/17/10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410543-5600-D746-B45F-22B04171DD2B}" type="datetimeFigureOut">
              <a:rPr lang="en-US" smtClean="0"/>
              <a:pPr/>
              <a:t>6/17/10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410543-5600-D746-B45F-22B04171DD2B}" type="datetimeFigureOut">
              <a:rPr lang="en-US" smtClean="0"/>
              <a:pPr/>
              <a:t>6/17/10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410543-5600-D746-B45F-22B04171DD2B}" type="datetimeFigureOut">
              <a:rPr lang="en-US" smtClean="0"/>
              <a:pPr/>
              <a:t>6/17/10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410543-5600-D746-B45F-22B04171DD2B}" type="datetimeFigureOut">
              <a:rPr lang="en-US" smtClean="0"/>
              <a:pPr/>
              <a:t>6/17/10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410543-5600-D746-B45F-22B04171DD2B}" type="datetimeFigureOut">
              <a:rPr lang="en-US" smtClean="0"/>
              <a:pPr/>
              <a:t>6/17/10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410543-5600-D746-B45F-22B04171DD2B}" type="datetimeFigureOut">
              <a:rPr lang="en-US" smtClean="0"/>
              <a:pPr/>
              <a:t>6/17/10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410543-5600-D746-B45F-22B04171DD2B}" type="datetimeFigureOut">
              <a:rPr lang="en-US" smtClean="0"/>
              <a:pPr/>
              <a:t>6/17/10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08678A-9A98-A741-892D-44D65B29EB1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410543-5600-D746-B45F-22B04171DD2B}" type="datetimeFigureOut">
              <a:rPr lang="en-US" smtClean="0"/>
              <a:pPr/>
              <a:t>6/17/10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08678A-9A98-A741-892D-44D65B29EB1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hyperlink" Target="http://classroom.leanderisd.org/webs/Technology.Cafe/elementary_links.htm" TargetMode="External"/><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hyperlink" Target="http://classroom.leanderisd.org/webs/elemcurr/home.ht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df"/><Relationship Id="rId3"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image" Target="../media/image5.png"/><Relationship Id="rId1" Type="http://schemas.openxmlformats.org/officeDocument/2006/relationships/vmlDrawing" Target="../drawings/vmlDrawing1.vml"/><Relationship Id="rId2" Type="http://schemas.openxmlformats.org/officeDocument/2006/relationships/slideLayout" Target="../slideLayouts/slideLayout6.xml"/><Relationship Id="rId3" Type="http://schemas.openxmlformats.org/officeDocument/2006/relationships/notesSlide" Target="../notesSlides/notesSlide3.xml"/><Relationship Id="rId5"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7.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63800"/>
            <a:ext cx="7772400" cy="1946468"/>
          </a:xfrm>
        </p:spPr>
        <p:txBody>
          <a:bodyPr>
            <a:normAutofit fontScale="90000"/>
          </a:bodyPr>
          <a:lstStyle/>
          <a:p>
            <a:r>
              <a:rPr lang="en-US" dirty="0" smtClean="0">
                <a:latin typeface="Comic Sans MS Bold"/>
                <a:cs typeface="Comic Sans MS Bold"/>
              </a:rPr>
              <a:t>2010-2011</a:t>
            </a:r>
            <a:br>
              <a:rPr lang="en-US" dirty="0" smtClean="0">
                <a:latin typeface="Comic Sans MS Bold"/>
                <a:cs typeface="Comic Sans MS Bold"/>
              </a:rPr>
            </a:br>
            <a:r>
              <a:rPr lang="en-US" dirty="0" smtClean="0">
                <a:latin typeface="Comic Sans MS Bold"/>
                <a:cs typeface="Comic Sans MS Bold"/>
              </a:rPr>
              <a:t>LISD Math Curriculum</a:t>
            </a:r>
            <a:br>
              <a:rPr lang="en-US" dirty="0" smtClean="0">
                <a:latin typeface="Comic Sans MS Bold"/>
                <a:cs typeface="Comic Sans MS Bold"/>
              </a:rPr>
            </a:br>
            <a:r>
              <a:rPr lang="en-US" dirty="0" smtClean="0">
                <a:latin typeface="Comic Sans MS Bold"/>
                <a:cs typeface="Comic Sans MS Bold"/>
              </a:rPr>
              <a:t>Updates</a:t>
            </a:r>
            <a:endParaRPr lang="en-US" dirty="0">
              <a:latin typeface="Comic Sans MS Bold"/>
              <a:cs typeface="Comic Sans MS Bold"/>
            </a:endParaRPr>
          </a:p>
        </p:txBody>
      </p:sp>
      <p:sp>
        <p:nvSpPr>
          <p:cNvPr id="3" name="Subtitle 2"/>
          <p:cNvSpPr>
            <a:spLocks noGrp="1"/>
          </p:cNvSpPr>
          <p:nvPr>
            <p:ph type="subTitle" idx="1"/>
          </p:nvPr>
        </p:nvSpPr>
        <p:spPr/>
        <p:txBody>
          <a:bodyPr/>
          <a:lstStyle/>
          <a:p>
            <a:endParaRPr lang="en-US" dirty="0"/>
          </a:p>
        </p:txBody>
      </p:sp>
      <p:pic>
        <p:nvPicPr>
          <p:cNvPr id="4" name="Picture 4"/>
          <p:cNvPicPr>
            <a:picLocks noChangeAspect="1"/>
          </p:cNvPicPr>
          <p:nvPr/>
        </p:nvPicPr>
        <p:blipFill>
          <a:blip r:embed="rId2"/>
          <a:srcRect/>
          <a:stretch>
            <a:fillRect/>
          </a:stretch>
        </p:blipFill>
        <p:spPr bwMode="auto">
          <a:xfrm>
            <a:off x="2681175" y="2410268"/>
            <a:ext cx="3576631" cy="45210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Picture 4.png"/>
          <p:cNvPicPr>
            <a:picLocks noChangeAspect="1"/>
          </p:cNvPicPr>
          <p:nvPr/>
        </p:nvPicPr>
        <p:blipFill>
          <a:blip r:embed="rId3"/>
          <a:stretch>
            <a:fillRect/>
          </a:stretch>
        </p:blipFill>
        <p:spPr>
          <a:xfrm>
            <a:off x="0" y="0"/>
            <a:ext cx="8797925" cy="6858000"/>
          </a:xfrm>
          <a:prstGeom prst="rect">
            <a:avLst/>
          </a:prstGeom>
        </p:spPr>
      </p:pic>
      <p:sp>
        <p:nvSpPr>
          <p:cNvPr id="5" name="Right Arrow 4"/>
          <p:cNvSpPr/>
          <p:nvPr/>
        </p:nvSpPr>
        <p:spPr>
          <a:xfrm rot="1603453">
            <a:off x="1023105" y="5080654"/>
            <a:ext cx="1552297" cy="476312"/>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Picture 1.png"/>
          <p:cNvPicPr>
            <a:picLocks noChangeAspect="1"/>
          </p:cNvPicPr>
          <p:nvPr/>
        </p:nvPicPr>
        <p:blipFill>
          <a:blip r:embed="rId3"/>
          <a:stretch>
            <a:fillRect/>
          </a:stretch>
        </p:blipFill>
        <p:spPr>
          <a:xfrm>
            <a:off x="842211" y="477518"/>
            <a:ext cx="7553158" cy="6126482"/>
          </a:xfrm>
          <a:prstGeom prst="rect">
            <a:avLst/>
          </a:prstGeom>
        </p:spPr>
      </p:pic>
      <p:sp>
        <p:nvSpPr>
          <p:cNvPr id="4" name="TextBox 3"/>
          <p:cNvSpPr txBox="1"/>
          <p:nvPr/>
        </p:nvSpPr>
        <p:spPr>
          <a:xfrm flipH="1">
            <a:off x="2657821" y="108186"/>
            <a:ext cx="3478283" cy="369332"/>
          </a:xfrm>
          <a:prstGeom prst="rect">
            <a:avLst/>
          </a:prstGeom>
          <a:noFill/>
        </p:spPr>
        <p:txBody>
          <a:bodyPr wrap="square" rtlCol="0">
            <a:spAutoFit/>
          </a:bodyPr>
          <a:lstStyle/>
          <a:p>
            <a:r>
              <a:rPr lang="en-US" dirty="0" smtClean="0">
                <a:hlinkClick r:id="rId4"/>
              </a:rPr>
              <a:t>Website Tour – Where do I find it?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smtClean="0"/>
              <a:t>Introduced</a:t>
            </a:r>
          </a:p>
          <a:p>
            <a:pPr lvl="1"/>
            <a:r>
              <a:rPr lang="en-US" dirty="0" smtClean="0"/>
              <a:t>Non-bolded denotes vocabulary being introduced in the grade level</a:t>
            </a:r>
          </a:p>
          <a:p>
            <a:pPr lvl="1"/>
            <a:r>
              <a:rPr lang="en-US" dirty="0" smtClean="0"/>
              <a:t>Some words are considered “introduced” it they are taught for the first time in that objective or specific unit</a:t>
            </a:r>
          </a:p>
          <a:p>
            <a:pPr lvl="1"/>
            <a:r>
              <a:rPr lang="en-US" dirty="0" smtClean="0"/>
              <a:t>Example: number line is a vocabulary word that is introduced in Obj.1 (Kindergarten) </a:t>
            </a:r>
            <a:r>
              <a:rPr lang="en-US" i="1" dirty="0" smtClean="0"/>
              <a:t>however </a:t>
            </a:r>
            <a:r>
              <a:rPr lang="en-US" dirty="0" smtClean="0"/>
              <a:t>number line also shows up on Obj.3 (3</a:t>
            </a:r>
            <a:r>
              <a:rPr lang="en-US" baseline="30000" dirty="0" smtClean="0"/>
              <a:t>rd</a:t>
            </a:r>
            <a:r>
              <a:rPr lang="en-US" dirty="0" smtClean="0"/>
              <a:t> grade) as an introduced word. It shows up this way in 3</a:t>
            </a:r>
            <a:r>
              <a:rPr lang="en-US" baseline="30000" dirty="0" smtClean="0"/>
              <a:t>rd</a:t>
            </a:r>
            <a:r>
              <a:rPr lang="en-US" dirty="0" smtClean="0"/>
              <a:t> grade because it is the first time they are seeing fractions on a number line.</a:t>
            </a:r>
          </a:p>
        </p:txBody>
      </p:sp>
      <p:sp>
        <p:nvSpPr>
          <p:cNvPr id="4" name="Content Placeholder 3"/>
          <p:cNvSpPr>
            <a:spLocks noGrp="1"/>
          </p:cNvSpPr>
          <p:nvPr>
            <p:ph sz="half" idx="2"/>
          </p:nvPr>
        </p:nvSpPr>
        <p:spPr/>
        <p:txBody>
          <a:bodyPr>
            <a:normAutofit fontScale="77500" lnSpcReduction="20000"/>
          </a:bodyPr>
          <a:lstStyle/>
          <a:p>
            <a:r>
              <a:rPr lang="en-US" dirty="0" smtClean="0"/>
              <a:t>Ongoing</a:t>
            </a:r>
          </a:p>
          <a:p>
            <a:pPr lvl="1"/>
            <a:r>
              <a:rPr lang="en-US" dirty="0" smtClean="0"/>
              <a:t>Bolded denotes vocabulary already taught or introduced (previous grade levels)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Links</a:t>
            </a:r>
            <a:endParaRPr lang="en-US" dirty="0"/>
          </a:p>
        </p:txBody>
      </p:sp>
      <p:sp>
        <p:nvSpPr>
          <p:cNvPr id="5" name="Content Placeholder 4"/>
          <p:cNvSpPr>
            <a:spLocks noGrp="1"/>
          </p:cNvSpPr>
          <p:nvPr>
            <p:ph idx="1"/>
          </p:nvPr>
        </p:nvSpPr>
        <p:spPr/>
        <p:txBody>
          <a:bodyPr/>
          <a:lstStyle/>
          <a:p>
            <a:r>
              <a:rPr lang="en-US" dirty="0" smtClean="0">
                <a:hlinkClick r:id="rId2"/>
              </a:rPr>
              <a:t>http://classroom.leanderisd.org/webs/elemcurr/home.</a:t>
            </a:r>
            <a:r>
              <a:rPr lang="en-US" dirty="0" smtClean="0">
                <a:hlinkClick r:id="rId2"/>
              </a:rPr>
              <a:t>htm</a:t>
            </a:r>
            <a:r>
              <a:rPr lang="en-US" dirty="0" smtClean="0"/>
              <a:t> </a:t>
            </a:r>
          </a:p>
          <a:p>
            <a:r>
              <a:rPr lang="en-US" dirty="0" smtClean="0"/>
              <a:t>Scavenger Hunt </a:t>
            </a:r>
            <a:r>
              <a:rPr lang="en-US" dirty="0" err="1" smtClean="0">
                <a:sym typeface="Wingdings"/>
              </a:rPr>
              <a:t></a:t>
            </a:r>
            <a:r>
              <a:rPr lang="en-US" dirty="0" smtClean="0">
                <a:sym typeface="Wingdings"/>
              </a:rPr>
              <a:t> </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 Facts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“Teachers </a:t>
            </a:r>
            <a:r>
              <a:rPr lang="en-US" dirty="0" smtClean="0"/>
              <a:t>who use timed tests believe that the tests help children learn basic facts. This makes no instructional sense. Children who perform well under time pressure display their skills. Children who have difficulty with skills, or who work more slowly, run the risk of reinforcing wrong learning under pressure. In addition, children can become fearful and negative toward their math learning." (Burns, 2000, p.157</a:t>
            </a:r>
            <a:r>
              <a:rPr lang="en-US" dirty="0" smtClean="0"/>
              <a:t>)</a:t>
            </a:r>
          </a:p>
          <a:p>
            <a:r>
              <a:rPr lang="en-US" dirty="0" smtClean="0"/>
              <a:t>Resources </a:t>
            </a:r>
            <a:r>
              <a:rPr lang="en-US" dirty="0" smtClean="0"/>
              <a:t>for Teachers on Fact Strategies</a:t>
            </a:r>
            <a:r>
              <a:rPr lang="en-US" dirty="0" smtClean="0"/>
              <a:t> –</a:t>
            </a:r>
          </a:p>
          <a:p>
            <a:pPr>
              <a:buNone/>
            </a:pPr>
            <a:r>
              <a:rPr lang="en-US" u="sng" dirty="0" smtClean="0"/>
              <a:t>Teaching </a:t>
            </a:r>
            <a:r>
              <a:rPr lang="en-US" u="sng" dirty="0" smtClean="0"/>
              <a:t>Student-Centered Mathematics (Grades K-3) - Volume </a:t>
            </a:r>
            <a:r>
              <a:rPr lang="en-US" u="sng" dirty="0" smtClean="0"/>
              <a:t>One</a:t>
            </a:r>
          </a:p>
          <a:p>
            <a:pPr>
              <a:buNone/>
            </a:pPr>
            <a:r>
              <a:rPr lang="en-US" dirty="0" smtClean="0"/>
              <a:t>     By: </a:t>
            </a:r>
            <a:r>
              <a:rPr lang="en-US" dirty="0" smtClean="0"/>
              <a:t>John A. Van de </a:t>
            </a:r>
            <a:r>
              <a:rPr lang="en-US" dirty="0" err="1" smtClean="0"/>
              <a:t>Walle</a:t>
            </a:r>
            <a:endParaRPr lang="en-US" dirty="0" smtClean="0"/>
          </a:p>
          <a:p>
            <a:pPr>
              <a:buNone/>
            </a:pPr>
            <a:r>
              <a:rPr lang="en-US" u="sng" dirty="0" smtClean="0"/>
              <a:t>Teaching Student</a:t>
            </a:r>
            <a:r>
              <a:rPr lang="en-US" u="sng" dirty="0" smtClean="0"/>
              <a:t>-Centered Mathematics (Grades 3-5) - Volume </a:t>
            </a:r>
            <a:r>
              <a:rPr lang="en-US" u="sng" dirty="0" smtClean="0"/>
              <a:t>Two</a:t>
            </a:r>
          </a:p>
          <a:p>
            <a:pPr>
              <a:buNone/>
            </a:pPr>
            <a:r>
              <a:rPr lang="en-US" dirty="0" smtClean="0"/>
              <a:t>     By: John </a:t>
            </a:r>
            <a:r>
              <a:rPr lang="en-US" dirty="0" smtClean="0"/>
              <a:t>A. Van de </a:t>
            </a:r>
            <a:r>
              <a:rPr lang="en-US" dirty="0" err="1" smtClean="0"/>
              <a:t>Walle</a:t>
            </a:r>
            <a:endParaRPr lang="en-US" dirty="0" smtClean="0"/>
          </a:p>
          <a:p>
            <a:r>
              <a:rPr lang="en-US" dirty="0" smtClean="0"/>
              <a:t>Campus Affinity on Math Fact Strategies</a:t>
            </a:r>
          </a:p>
          <a:p>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District Fact Data</a:t>
            </a:r>
            <a:endParaRPr lang="en-US" dirty="0"/>
          </a:p>
        </p:txBody>
      </p:sp>
      <p:pic>
        <p:nvPicPr>
          <p:cNvPr id="4" name="Content Placeholder 3" descr="District+Fact+Data.pdf"/>
          <p:cNvPicPr>
            <a:picLocks noGrp="1" noChangeAspect="1"/>
          </p:cNvPicPr>
          <p:nvPr>
            <p:ph idx="1"/>
          </p:nvPr>
        </p:nvPicPr>
        <mc:AlternateContent>
          <mc:Choice xmlns:ma="http://schemas.microsoft.com/office/mac/drawingml/2008/main" Requires="ma">
            <p:blipFill>
              <a:blip r:embed="rId2"/>
              <a:srcRect l="-67655" r="-67655"/>
              <a:stretch>
                <a:fillRect/>
              </a:stretch>
            </p:blipFill>
          </mc:Choice>
          <mc:Fallback>
            <p:blipFill>
              <a:blip r:embed="rId3"/>
              <a:srcRect l="-67655" r="-67655"/>
              <a:stretch>
                <a:fillRect/>
              </a:stretch>
            </p:blipFill>
          </mc:Fallback>
        </mc:AlternateContent>
        <p:spPr>
          <a:xfrm>
            <a:off x="-1651000" y="1600200"/>
            <a:ext cx="12573000" cy="5755237"/>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8229600" cy="1143000"/>
          </a:xfrm>
        </p:spPr>
        <p:txBody>
          <a:bodyPr>
            <a:normAutofit fontScale="90000"/>
          </a:bodyPr>
          <a:lstStyle/>
          <a:p>
            <a:r>
              <a:rPr lang="en-US" b="1" dirty="0" smtClean="0"/>
              <a:t>Math Rocks!</a:t>
            </a:r>
            <a:br>
              <a:rPr lang="en-US" b="1" dirty="0" smtClean="0"/>
            </a:br>
            <a:endParaRPr lang="en-US" dirty="0"/>
          </a:p>
        </p:txBody>
      </p:sp>
      <p:pic>
        <p:nvPicPr>
          <p:cNvPr id="5" name="Picture 4"/>
          <p:cNvPicPr>
            <a:picLocks noChangeAspect="1"/>
          </p:cNvPicPr>
          <p:nvPr/>
        </p:nvPicPr>
        <p:blipFill>
          <a:blip r:embed="rId2"/>
          <a:stretch>
            <a:fillRect/>
          </a:stretch>
        </p:blipFill>
        <p:spPr>
          <a:xfrm>
            <a:off x="2726654" y="2143439"/>
            <a:ext cx="2994221" cy="345916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582633" y="1640672"/>
            <a:ext cx="6209600" cy="4572000"/>
          </a:xfrm>
          <a:prstGeom prst="rect">
            <a:avLst/>
          </a:prstGeom>
        </p:spPr>
      </p:pic>
      <p:sp>
        <p:nvSpPr>
          <p:cNvPr id="2" name="Title 1"/>
          <p:cNvSpPr>
            <a:spLocks noGrp="1"/>
          </p:cNvSpPr>
          <p:nvPr>
            <p:ph type="title"/>
          </p:nvPr>
        </p:nvSpPr>
        <p:spPr>
          <a:xfrm>
            <a:off x="597167" y="497672"/>
            <a:ext cx="8229600" cy="1143000"/>
          </a:xfrm>
        </p:spPr>
        <p:txBody>
          <a:bodyPr>
            <a:normAutofit fontScale="90000"/>
          </a:bodyPr>
          <a:lstStyle/>
          <a:p>
            <a:r>
              <a:rPr lang="en-US" sz="4000" dirty="0" smtClean="0"/>
              <a:t>We teach a mile wide and an inch deep!</a:t>
            </a:r>
            <a:r>
              <a:rPr lang="en-US" dirty="0" smtClean="0"/>
              <a:t/>
            </a:r>
            <a:br>
              <a:rPr lang="en-US" dirty="0" smtClean="0"/>
            </a:br>
            <a:endParaRPr lang="en-US" dirty="0"/>
          </a:p>
        </p:txBody>
      </p:sp>
      <p:sp>
        <p:nvSpPr>
          <p:cNvPr id="3" name="Content Placeholder 2"/>
          <p:cNvSpPr>
            <a:spLocks noGrp="1"/>
          </p:cNvSpPr>
          <p:nvPr>
            <p:ph idx="1"/>
          </p:nvPr>
        </p:nvSpPr>
        <p:spPr>
          <a:xfrm>
            <a:off x="914400" y="1184115"/>
            <a:ext cx="8229600" cy="3962400"/>
          </a:xfrm>
        </p:spPr>
        <p:txBody>
          <a:bodyPr/>
          <a:lstStyle/>
          <a:p>
            <a:pPr>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National Mathematics Advisory Panel</a:t>
            </a:r>
            <a:endParaRPr lang="en-US" dirty="0"/>
          </a:p>
        </p:txBody>
      </p:sp>
      <p:sp>
        <p:nvSpPr>
          <p:cNvPr id="3" name="Content Placeholder 2"/>
          <p:cNvSpPr>
            <a:spLocks noGrp="1"/>
          </p:cNvSpPr>
          <p:nvPr>
            <p:ph idx="1"/>
          </p:nvPr>
        </p:nvSpPr>
        <p:spPr>
          <a:xfrm>
            <a:off x="914400" y="1600200"/>
            <a:ext cx="8229600" cy="4525963"/>
          </a:xfrm>
        </p:spPr>
        <p:txBody>
          <a:bodyPr/>
          <a:lstStyle/>
          <a:p>
            <a:pPr>
              <a:buNone/>
            </a:pPr>
            <a:r>
              <a:rPr lang="en-US" dirty="0" smtClean="0"/>
              <a:t>“A </a:t>
            </a:r>
            <a:r>
              <a:rPr lang="en-US" b="1" dirty="0" smtClean="0">
                <a:solidFill>
                  <a:srgbClr val="FF0000"/>
                </a:solidFill>
              </a:rPr>
              <a:t>focused, coherent progression of</a:t>
            </a:r>
          </a:p>
          <a:p>
            <a:pPr>
              <a:buNone/>
            </a:pPr>
            <a:r>
              <a:rPr lang="en-US" b="1" dirty="0" smtClean="0">
                <a:solidFill>
                  <a:srgbClr val="FF0000"/>
                </a:solidFill>
              </a:rPr>
              <a:t>mathematics learning</a:t>
            </a:r>
            <a:r>
              <a:rPr lang="en-US" dirty="0" smtClean="0">
                <a:solidFill>
                  <a:srgbClr val="FF0000"/>
                </a:solidFill>
              </a:rPr>
              <a:t>, </a:t>
            </a:r>
            <a:r>
              <a:rPr lang="en-US" dirty="0" smtClean="0"/>
              <a:t>with an emphasis on</a:t>
            </a:r>
          </a:p>
          <a:p>
            <a:pPr>
              <a:buNone/>
            </a:pPr>
            <a:r>
              <a:rPr lang="en-US" b="1" dirty="0" smtClean="0">
                <a:solidFill>
                  <a:srgbClr val="0000FF"/>
                </a:solidFill>
              </a:rPr>
              <a:t>proficiency with key topics</a:t>
            </a:r>
            <a:r>
              <a:rPr lang="en-US" dirty="0" smtClean="0"/>
              <a:t>…”</a:t>
            </a:r>
            <a:endParaRPr lang="en-US" dirty="0"/>
          </a:p>
        </p:txBody>
      </p:sp>
      <p:pic>
        <p:nvPicPr>
          <p:cNvPr id="4" name="Picture 3"/>
          <p:cNvPicPr>
            <a:picLocks noChangeAspect="1"/>
          </p:cNvPicPr>
          <p:nvPr/>
        </p:nvPicPr>
        <p:blipFill>
          <a:blip r:embed="rId3"/>
          <a:stretch>
            <a:fillRect/>
          </a:stretch>
        </p:blipFill>
        <p:spPr>
          <a:xfrm>
            <a:off x="2931338" y="3573737"/>
            <a:ext cx="3002045" cy="225153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6" name="Picture 2" descr="13089_FocalPoints"/>
          <p:cNvPicPr>
            <a:picLocks noChangeAspect="1" noChangeArrowheads="1"/>
          </p:cNvPicPr>
          <p:nvPr/>
        </p:nvPicPr>
        <p:blipFill>
          <a:blip r:embed="rId4"/>
          <a:srcRect/>
          <a:stretch>
            <a:fillRect/>
          </a:stretch>
        </p:blipFill>
        <p:spPr bwMode="auto">
          <a:xfrm>
            <a:off x="2195368" y="2548324"/>
            <a:ext cx="4572000" cy="3411538"/>
          </a:xfrm>
          <a:prstGeom prst="rect">
            <a:avLst/>
          </a:prstGeom>
          <a:noFill/>
          <a:ln w="9525">
            <a:noFill/>
            <a:miter lim="800000"/>
            <a:headEnd/>
            <a:tailEnd/>
          </a:ln>
          <a:effectLst/>
        </p:spPr>
      </p:pic>
      <p:graphicFrame>
        <p:nvGraphicFramePr>
          <p:cNvPr id="31746" name="Object 2"/>
          <p:cNvGraphicFramePr>
            <a:graphicFrameLocks noChangeAspect="1"/>
          </p:cNvGraphicFramePr>
          <p:nvPr/>
        </p:nvGraphicFramePr>
        <p:xfrm>
          <a:off x="914400" y="449263"/>
          <a:ext cx="7194550" cy="1936750"/>
        </p:xfrm>
        <a:graphic>
          <a:graphicData uri="http://schemas.openxmlformats.org/presentationml/2006/ole">
            <p:oleObj spid="_x0000_s31746" name="Bitmap Image" r:id="rId5" imgW="8952381" imgH="2409524" progId="">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Texas Responds to Curriculum Focal Points</a:t>
            </a:r>
            <a:endParaRPr lang="en-US" sz="3600" dirty="0"/>
          </a:p>
        </p:txBody>
      </p:sp>
      <p:pic>
        <p:nvPicPr>
          <p:cNvPr id="6" name="Picture 5"/>
          <p:cNvPicPr>
            <a:picLocks noChangeAspect="1"/>
          </p:cNvPicPr>
          <p:nvPr/>
        </p:nvPicPr>
        <p:blipFill>
          <a:blip r:embed="rId3"/>
          <a:stretch>
            <a:fillRect/>
          </a:stretch>
        </p:blipFill>
        <p:spPr>
          <a:xfrm>
            <a:off x="3268782" y="2143016"/>
            <a:ext cx="2438230" cy="302081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LISD Responds to Curriculum Focal Points</a:t>
            </a:r>
            <a:endParaRPr lang="en-US" sz="3600"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4" name="Picture 3"/>
          <p:cNvPicPr/>
          <p:nvPr/>
        </p:nvPicPr>
        <p:blipFill>
          <a:blip r:embed="rId3"/>
          <a:srcRect t="-1274" r="4970"/>
          <a:stretch>
            <a:fillRect/>
          </a:stretch>
        </p:blipFill>
        <p:spPr bwMode="auto">
          <a:xfrm>
            <a:off x="2088160" y="1417638"/>
            <a:ext cx="4509540" cy="4708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Picture 4.png"/>
          <p:cNvPicPr>
            <a:picLocks noGrp="1" noChangeAspect="1"/>
          </p:cNvPicPr>
          <p:nvPr>
            <p:ph idx="1"/>
          </p:nvPr>
        </p:nvPicPr>
        <p:blipFill>
          <a:blip r:embed="rId3"/>
          <a:srcRect l="-20873" r="-20873"/>
          <a:stretch>
            <a:fillRect/>
          </a:stretch>
        </p:blipFill>
        <p:spPr>
          <a:xfrm>
            <a:off x="-1538605" y="274638"/>
            <a:ext cx="11970587" cy="6583362"/>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Picture 4.png"/>
          <p:cNvPicPr>
            <a:picLocks noChangeAspect="1"/>
          </p:cNvPicPr>
          <p:nvPr/>
        </p:nvPicPr>
        <p:blipFill>
          <a:blip r:embed="rId3"/>
          <a:stretch>
            <a:fillRect/>
          </a:stretch>
        </p:blipFill>
        <p:spPr>
          <a:xfrm>
            <a:off x="0" y="-242118"/>
            <a:ext cx="9496240" cy="7402339"/>
          </a:xfrm>
          <a:prstGeom prst="rect">
            <a:avLst/>
          </a:prstGeom>
        </p:spPr>
      </p:pic>
      <p:sp>
        <p:nvSpPr>
          <p:cNvPr id="8" name="Left Arrow 7"/>
          <p:cNvSpPr/>
          <p:nvPr/>
        </p:nvSpPr>
        <p:spPr>
          <a:xfrm rot="1553389">
            <a:off x="4236021" y="1025566"/>
            <a:ext cx="1975651" cy="582158"/>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Left Arrow 8"/>
          <p:cNvSpPr/>
          <p:nvPr/>
        </p:nvSpPr>
        <p:spPr>
          <a:xfrm rot="1553389">
            <a:off x="4236021" y="3120493"/>
            <a:ext cx="1975651" cy="582158"/>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icture 4.png"/>
          <p:cNvPicPr>
            <a:picLocks noChangeAspect="1"/>
          </p:cNvPicPr>
          <p:nvPr/>
        </p:nvPicPr>
        <p:blipFill>
          <a:blip r:embed="rId3"/>
          <a:stretch>
            <a:fillRect/>
          </a:stretch>
        </p:blipFill>
        <p:spPr>
          <a:xfrm>
            <a:off x="346074" y="-80963"/>
            <a:ext cx="8797926" cy="6858001"/>
          </a:xfrm>
          <a:prstGeom prst="rect">
            <a:avLst/>
          </a:prstGeom>
        </p:spPr>
      </p:pic>
      <p:sp>
        <p:nvSpPr>
          <p:cNvPr id="6" name="Left Arrow 5"/>
          <p:cNvSpPr/>
          <p:nvPr/>
        </p:nvSpPr>
        <p:spPr>
          <a:xfrm>
            <a:off x="4258965" y="6265445"/>
            <a:ext cx="2716520" cy="511593"/>
          </a:xfrm>
          <a:prstGeom prst="lef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481</TotalTime>
  <Words>853</Words>
  <Application>Microsoft Macintosh PowerPoint</Application>
  <PresentationFormat>On-screen Show (4:3)</PresentationFormat>
  <Paragraphs>64</Paragraphs>
  <Slides>16</Slides>
  <Notes>11</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16</vt:i4>
      </vt:variant>
    </vt:vector>
  </HeadingPairs>
  <TitlesOfParts>
    <vt:vector size="18" baseType="lpstr">
      <vt:lpstr>Office Theme</vt:lpstr>
      <vt:lpstr>Bitmap Image</vt:lpstr>
      <vt:lpstr>2010-2011 LISD Math Curriculum Updates</vt:lpstr>
      <vt:lpstr>We teach a mile wide and an inch deep! </vt:lpstr>
      <vt:lpstr>National Mathematics Advisory Panel</vt:lpstr>
      <vt:lpstr>Slide 4</vt:lpstr>
      <vt:lpstr>Texas Responds to Curriculum Focal Points</vt:lpstr>
      <vt:lpstr>LISD Responds to Curriculum Focal Points</vt:lpstr>
      <vt:lpstr>Slide 7</vt:lpstr>
      <vt:lpstr>Slide 8</vt:lpstr>
      <vt:lpstr>Slide 9</vt:lpstr>
      <vt:lpstr>Slide 10</vt:lpstr>
      <vt:lpstr>Slide 11</vt:lpstr>
      <vt:lpstr>Vocabulary </vt:lpstr>
      <vt:lpstr>Vocabulary Links</vt:lpstr>
      <vt:lpstr>Math Facts</vt:lpstr>
      <vt:lpstr>District Fact Data</vt:lpstr>
      <vt:lpstr>Math Rocks! </vt:lpstr>
    </vt:vector>
  </TitlesOfParts>
  <Company>Leander ISD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the Changes in the LISD Curriculum Documents?</dc:title>
  <dc:creator>Leander ISD</dc:creator>
  <cp:lastModifiedBy>Leander ISD</cp:lastModifiedBy>
  <cp:revision>40</cp:revision>
  <dcterms:created xsi:type="dcterms:W3CDTF">2010-06-17T19:09:47Z</dcterms:created>
  <dcterms:modified xsi:type="dcterms:W3CDTF">2010-06-17T20:16:54Z</dcterms:modified>
</cp:coreProperties>
</file>