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wmf" ContentType="image/x-wmf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ppt/notesSlides/notesSlide6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vml" ContentType="application/vnd.openxmlformats-officedocument.vmlDrawin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53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77" d="100"/>
          <a:sy n="77" d="100"/>
        </p:scale>
        <p:origin x="-12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viewProps" Target="viewProps.xml"/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D0FF8-BB32-E64E-849D-993235FBD158}" type="datetimeFigureOut">
              <a:rPr lang="en-US" smtClean="0"/>
              <a:t>6/17/10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DDD76-D471-E047-BCA8-ACE5E726B61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National</a:t>
            </a:r>
            <a:r>
              <a:rPr lang="en-US" baseline="0" dirty="0" smtClean="0"/>
              <a:t> mathematics advisory panel suggested that what is needed is </a:t>
            </a:r>
            <a:r>
              <a:rPr lang="en-US" dirty="0" smtClean="0"/>
              <a:t>“A focused, coherent progression of mathematics learning, with an emphasis on proficiency with key topics, should become the norm in elementary and middle school mathematics curricula.”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877E2-4CA5-3144-83A5-3626E87A4C8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Adopted this philosophy and grouped them into 3 curriculum focal</a:t>
            </a:r>
            <a:r>
              <a:rPr lang="en-US" baseline="0" dirty="0" smtClean="0"/>
              <a:t> points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DDD76-D471-E047-BCA8-ACE5E726B61E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 got on the band wagon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877E2-4CA5-3144-83A5-3626E87A4C8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LISD</a:t>
            </a:r>
            <a:r>
              <a:rPr lang="en-US" baseline="0" dirty="0" smtClean="0"/>
              <a:t> didn’t want to get left behind.  So that’s why we revised the units of study.  What we teach is the same, it’s just re-organized into these 3 focal points per grade level.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DDD76-D471-E047-BCA8-ACE5E726B61E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Instead of having 3-5 units per 9 weeks, you only have 1 or 2 focal</a:t>
            </a:r>
            <a:r>
              <a:rPr lang="en-US" baseline="0" dirty="0" smtClean="0"/>
              <a:t> points.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877E2-4CA5-3144-83A5-3626E87A4C8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learning progression was made by the math teacher</a:t>
            </a:r>
            <a:r>
              <a:rPr lang="en-US" baseline="0" dirty="0" smtClean="0"/>
              <a:t> leaders by taking a unit of study apart and matching up the understandings, essential questions, knows and do’s of the unit.  This resulted in a suggested order to teach these units.  There is a blank template to use if you’d like to rearrange the order in which you teach the material within the 9 weeks. Capacity matrices were also revised and included to use with your students for them to take ownership of their learning however you see fit.  Performance tasks were created as a real-world assessment that gets them to deeper understanding of the majority of the skills in the unit.  It measures the student’s level of understanding after being taught the unit.  Pre-Assessments were intended to be quick and easy ways to determine what they already know BEFORE you plan instruction in order to get the biggest bang for your buck.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DDD76-D471-E047-BCA8-ACE5E726B61E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print a copy of the PDF of the data from the</a:t>
            </a:r>
            <a:r>
              <a:rPr lang="en-US" baseline="0" dirty="0" smtClean="0"/>
              <a:t> Wiki.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DDD76-D471-E047-BCA8-ACE5E726B61E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a copy of the K-5 vertical alignment.  Let them</a:t>
            </a:r>
            <a:r>
              <a:rPr lang="en-US" baseline="0" dirty="0" smtClean="0"/>
              <a:t> know it is or will be online.  There are now 2 columns of vocabulary listed in the </a:t>
            </a:r>
            <a:r>
              <a:rPr lang="en-US" baseline="0" smtClean="0"/>
              <a:t>Units of Study.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DDD76-D471-E047-BCA8-ACE5E726B61E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Third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 Kinder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 first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 second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 fourth</a:t>
            </a:r>
          </a:p>
          <a:p>
            <a:pPr marL="228600" indent="-228600">
              <a:buAutoNum type="arabicPeriod"/>
            </a:pPr>
            <a:r>
              <a:rPr lang="en-US" dirty="0" smtClean="0"/>
              <a:t> third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DDD76-D471-E047-BCA8-ACE5E726B61E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388" y="739588"/>
            <a:ext cx="8513762" cy="2729753"/>
          </a:xfrm>
        </p:spPr>
        <p:txBody>
          <a:bodyPr>
            <a:noAutofit/>
          </a:bodyPr>
          <a:lstStyle>
            <a:lvl1pPr algn="l">
              <a:lnSpc>
                <a:spcPts val="10800"/>
              </a:lnSpc>
              <a:defRPr sz="10000" b="1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6388" y="3505200"/>
            <a:ext cx="4683050" cy="1344706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44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75294"/>
            <a:ext cx="1600200" cy="365125"/>
          </a:xfrm>
        </p:spPr>
        <p:txBody>
          <a:bodyPr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9800" y="6275294"/>
            <a:ext cx="5638800" cy="365125"/>
          </a:xfrm>
        </p:spPr>
        <p:txBody>
          <a:bodyPr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275294"/>
            <a:ext cx="609600" cy="365125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3" y="1227427"/>
            <a:ext cx="3657600" cy="566738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194096">
            <a:off x="4845353" y="975801"/>
            <a:ext cx="3496570" cy="4747249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3" y="1799793"/>
            <a:ext cx="3657600" cy="3991408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319004">
            <a:off x="2075968" y="741009"/>
            <a:ext cx="4914362" cy="3240064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/>
          </p:nvPr>
        </p:nvSpPr>
        <p:spPr>
          <a:xfrm rot="21346724">
            <a:off x="436037" y="494284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011" y="4329953"/>
            <a:ext cx="7907151" cy="927847"/>
          </a:xfrm>
        </p:spPr>
        <p:txBody>
          <a:bodyPr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34196" y="5257800"/>
            <a:ext cx="7904950" cy="990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0" indent="0">
              <a:buNone/>
              <a:defRPr sz="1800"/>
            </a:lvl2pPr>
            <a:lvl3pPr marL="0" indent="0">
              <a:buNone/>
              <a:defRPr sz="1800"/>
            </a:lvl3pPr>
            <a:lvl4pPr marL="0" indent="0">
              <a:buNone/>
              <a:defRPr sz="1800"/>
            </a:lvl4pPr>
            <a:lvl5pPr marL="0" indent="0">
              <a:buNone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 rot="152337">
            <a:off x="4118577" y="735553"/>
            <a:ext cx="4663440" cy="3030003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2400" y="685801"/>
            <a:ext cx="757518" cy="5440680"/>
          </a:xfrm>
        </p:spPr>
        <p:txBody>
          <a:bodyPr vert="eaVert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1825" y="685801"/>
            <a:ext cx="6561137" cy="5440680"/>
          </a:xfrm>
        </p:spPr>
        <p:txBody>
          <a:bodyPr vert="eaVer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spcBef>
                <a:spcPts val="2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8355714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151" y="4822206"/>
            <a:ext cx="8511989" cy="1446975"/>
          </a:xfrm>
        </p:spPr>
        <p:txBody>
          <a:bodyPr lIns="0" tIns="0" rIns="0" bIns="0" anchor="t">
            <a:noAutofit/>
          </a:bodyPr>
          <a:lstStyle>
            <a:lvl1pPr algn="l">
              <a:lnSpc>
                <a:spcPts val="13800"/>
              </a:lnSpc>
              <a:defRPr sz="13500" b="1" cap="none" spc="-2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874" y="3525980"/>
            <a:ext cx="4428426" cy="1270752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4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 rot="21263043">
            <a:off x="5231118" y="261015"/>
            <a:ext cx="3433660" cy="4204035"/>
          </a:xfrm>
          <a:prstGeom prst="rect">
            <a:avLst/>
          </a:prstGeom>
          <a:noFill/>
          <a:ln w="177800" cap="sq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2012" y="2057400"/>
            <a:ext cx="3863788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6" y="2057400"/>
            <a:ext cx="3867912" cy="4068763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45" y="1546412"/>
            <a:ext cx="3867912" cy="464950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936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313" y="1545018"/>
            <a:ext cx="3867912" cy="466344"/>
          </a:xfrm>
        </p:spPr>
        <p:txBody>
          <a:bodyPr anchor="b">
            <a:noAutofit/>
          </a:bodyPr>
          <a:lstStyle>
            <a:lvl1pPr marL="0" indent="0" algn="ctr">
              <a:buNone/>
              <a:defRPr sz="2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313" y="2147887"/>
            <a:ext cx="3867912" cy="395128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 flipH="1">
            <a:off x="4574241" y="1694516"/>
            <a:ext cx="18288" cy="43891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tx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1720103"/>
            <a:ext cx="3657600" cy="1162050"/>
          </a:xfrm>
        </p:spPr>
        <p:txBody>
          <a:bodyPr anchor="b">
            <a:noAutofit/>
          </a:bodyPr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650" y="658906"/>
            <a:ext cx="3819338" cy="5467258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600"/>
              </a:spcBef>
              <a:defRPr sz="1800"/>
            </a:lvl2pPr>
            <a:lvl3pPr>
              <a:spcBef>
                <a:spcPts val="600"/>
              </a:spcBef>
              <a:defRPr sz="1800"/>
            </a:lvl3pPr>
            <a:lvl4pPr>
              <a:spcBef>
                <a:spcPts val="600"/>
              </a:spcBef>
              <a:defRPr sz="1800"/>
            </a:lvl4pPr>
            <a:lvl5pPr>
              <a:spcBef>
                <a:spcPts val="600"/>
              </a:spcBef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825" y="2877671"/>
            <a:ext cx="3657600" cy="233978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2775" y="582706"/>
            <a:ext cx="7918450" cy="78889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8358" y="2044700"/>
            <a:ext cx="7167284" cy="4081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75294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F01B31FD-2107-5547-93BF-79C7461EE1FF}" type="datetimeFigureOut">
              <a:rPr lang="en-US" smtClean="0"/>
              <a:t>6/17/10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5318" y="6275294"/>
            <a:ext cx="56432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275294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fld id="{75099638-4AA0-9A42-8E2E-AF0E4CF03B2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bg2">
            <a:lumMod val="60000"/>
            <a:lumOff val="40000"/>
          </a:schemeClr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bg2"/>
        </a:buClr>
        <a:buSzPct val="90000"/>
        <a:buFont typeface="Wingdings 2" pitchFamily="18" charset="2"/>
        <a:buChar char="Ü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.xml"/><Relationship Id="rId5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hyperlink" Target="http://classroom.leanderisd.org/webs/elemcurr/home.ht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hyperlink" Target="http://classroom.leanderisd.org/webs/elemmath/learning_our_math_facts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Math Matters!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Introduced-The first time that word is introduced at your grade level vertically.</a:t>
            </a:r>
          </a:p>
          <a:p>
            <a:r>
              <a:rPr lang="en-US" dirty="0" smtClean="0"/>
              <a:t>Ongoing-Continue to develop deeper meaning.</a:t>
            </a:r>
          </a:p>
          <a:p>
            <a:r>
              <a:rPr lang="en-US" dirty="0" smtClean="0"/>
              <a:t>Vertical Alignment-document online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 Guessing Game!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 At what grade level is minuend introduced?</a:t>
            </a:r>
          </a:p>
          <a:p>
            <a:r>
              <a:rPr lang="en-US" dirty="0" smtClean="0"/>
              <a:t>2.  At what grade level do you think the word digit is introduced?</a:t>
            </a:r>
          </a:p>
          <a:p>
            <a:r>
              <a:rPr lang="en-US" dirty="0" smtClean="0"/>
              <a:t>3. At what grade level is the word quarter (money) introduced?</a:t>
            </a:r>
          </a:p>
          <a:p>
            <a:r>
              <a:rPr lang="en-US" dirty="0" smtClean="0"/>
              <a:t>4.  When is the decimal point first introduced?</a:t>
            </a:r>
          </a:p>
          <a:p>
            <a:r>
              <a:rPr lang="en-US" dirty="0" smtClean="0"/>
              <a:t>5.  When is the word angle introduced?</a:t>
            </a:r>
          </a:p>
          <a:p>
            <a:r>
              <a:rPr lang="en-US" dirty="0" smtClean="0"/>
              <a:t>6.   Which grade level has the most vocabulary?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Focal Points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3066" r="-73066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456" y="1600200"/>
            <a:ext cx="2609088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National Mathematics Advisory Panel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“A </a:t>
            </a:r>
            <a:r>
              <a:rPr lang="en-US" b="1" dirty="0" smtClean="0">
                <a:solidFill>
                  <a:srgbClr val="FF0000"/>
                </a:solidFill>
              </a:rPr>
              <a:t>focused, coherent progression of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mathematics learning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smtClean="0"/>
              <a:t>with an emphasis on</a:t>
            </a:r>
          </a:p>
          <a:p>
            <a:pPr>
              <a:buNone/>
            </a:pPr>
            <a:r>
              <a:rPr lang="en-US" b="1" dirty="0" smtClean="0">
                <a:solidFill>
                  <a:srgbClr val="0000FF"/>
                </a:solidFill>
              </a:rPr>
              <a:t>proficiency with key topics</a:t>
            </a:r>
            <a:r>
              <a:rPr lang="en-US" dirty="0" smtClean="0"/>
              <a:t>…”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338" y="3573737"/>
            <a:ext cx="3002045" cy="2251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3089_FocalPoin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368" y="2548324"/>
            <a:ext cx="4572000" cy="341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914400" y="449263"/>
          <a:ext cx="7194550" cy="1936750"/>
        </p:xfrm>
        <a:graphic>
          <a:graphicData uri="http://schemas.openxmlformats.org/presentationml/2006/ole">
            <p:oleObj spid="_x0000_s14338" name="Bitmap Image" r:id="rId5" imgW="8952381" imgH="240952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Texas Responds to Curriculum Focal Points</a:t>
            </a:r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782" y="2143016"/>
            <a:ext cx="2438230" cy="3020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LISD Responds to Curriculum Focal Points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/>
          <a:srcRect t="-1274" r="4970"/>
          <a:stretch>
            <a:fillRect/>
          </a:stretch>
        </p:blipFill>
        <p:spPr bwMode="auto">
          <a:xfrm>
            <a:off x="2088160" y="1417638"/>
            <a:ext cx="450954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 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42118"/>
            <a:ext cx="9496240" cy="7402339"/>
          </a:xfrm>
          <a:prstGeom prst="rect">
            <a:avLst/>
          </a:prstGeom>
        </p:spPr>
      </p:pic>
      <p:sp>
        <p:nvSpPr>
          <p:cNvPr id="8" name="Left Arrow 7"/>
          <p:cNvSpPr/>
          <p:nvPr/>
        </p:nvSpPr>
        <p:spPr>
          <a:xfrm rot="1553389">
            <a:off x="4236021" y="1025566"/>
            <a:ext cx="1975651" cy="582158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 rot="1553389">
            <a:off x="4236021" y="3120493"/>
            <a:ext cx="1975651" cy="582158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Units of Study</a:t>
            </a:r>
          </a:p>
          <a:p>
            <a:r>
              <a:rPr lang="en-US" dirty="0" smtClean="0"/>
              <a:t>Learning Progression-Stage 1 (Desired Results)</a:t>
            </a:r>
          </a:p>
          <a:p>
            <a:r>
              <a:rPr lang="en-US" dirty="0" smtClean="0"/>
              <a:t>Capacity Matrices-Stage 2 (Self Assessments)</a:t>
            </a:r>
          </a:p>
          <a:p>
            <a:r>
              <a:rPr lang="en-US" dirty="0" smtClean="0"/>
              <a:t>Performance Tasks-Stage 2 (Assessment for/of Learning)</a:t>
            </a:r>
          </a:p>
          <a:p>
            <a:r>
              <a:rPr lang="en-US" dirty="0" smtClean="0"/>
              <a:t>Pre-Assessments-Stage 3 (How do I get them to the Desired Results)</a:t>
            </a:r>
          </a:p>
          <a:p>
            <a:r>
              <a:rPr lang="en-US" dirty="0" smtClean="0"/>
              <a:t>Blank Templates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572000" y="5181600"/>
            <a:ext cx="381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  <a:hlinkClick r:id="rId3"/>
              </a:rPr>
              <a:t>http://</a:t>
            </a:r>
            <a:r>
              <a:rPr lang="en-US" dirty="0" err="1" smtClean="0">
                <a:solidFill>
                  <a:srgbClr val="000090"/>
                </a:solidFill>
                <a:hlinkClick r:id="rId3"/>
              </a:rPr>
              <a:t>classroom.leanderisd.org/webs/elemcurr/home.htm</a:t>
            </a:r>
            <a:endParaRPr lang="en-US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8358" y="2044701"/>
            <a:ext cx="7167284" cy="32893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 District data shows that basic facts scores are low in addition, subtraction, multiplication, and division.</a:t>
            </a:r>
          </a:p>
          <a:p>
            <a:r>
              <a:rPr lang="en-US" dirty="0" smtClean="0"/>
              <a:t>How can we improve instruction of STRATEGIES for recall of facts.</a:t>
            </a:r>
          </a:p>
          <a:p>
            <a:r>
              <a:rPr lang="en-US" dirty="0" smtClean="0"/>
              <a:t>Please share how your grade level teaches these strategies with your colleagues.</a:t>
            </a:r>
          </a:p>
          <a:p>
            <a:r>
              <a:rPr lang="en-US" dirty="0" smtClean="0"/>
              <a:t>Link to Strategies:</a:t>
            </a:r>
          </a:p>
          <a:p>
            <a:pPr>
              <a:buNone/>
            </a:pPr>
            <a:r>
              <a:rPr lang="en-US" dirty="0" smtClean="0">
                <a:hlinkClick r:id="rId3"/>
              </a:rPr>
              <a:t>http://classroom.leanderisd.org/webs/elemmath/learning_our_math_facts.htm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54638C"/>
      </a:dk2>
      <a:lt2>
        <a:srgbClr val="8D9AB3"/>
      </a:lt2>
      <a:accent1>
        <a:srgbClr val="FFAF03"/>
      </a:accent1>
      <a:accent2>
        <a:srgbClr val="FDE689"/>
      </a:accent2>
      <a:accent3>
        <a:srgbClr val="9E82E7"/>
      </a:accent3>
      <a:accent4>
        <a:srgbClr val="9735BB"/>
      </a:accent4>
      <a:accent5>
        <a:srgbClr val="BF2B2B"/>
      </a:accent5>
      <a:accent6>
        <a:srgbClr val="ED7307"/>
      </a:accent6>
      <a:hlink>
        <a:srgbClr val="FFAF03"/>
      </a:hlink>
      <a:folHlink>
        <a:srgbClr val="FDE689"/>
      </a:folHlink>
    </a:clrScheme>
    <a:fontScheme name="Twilight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0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60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38100" dist="12700" dir="5400000">
              <a:srgbClr val="FFFFFF">
                <a:alpha val="75000"/>
              </a:srgbClr>
            </a:innerShdw>
            <a:outerShdw blurRad="88900" dist="50800" dir="5400000" sx="102000" sy="102000" algn="tr" rotWithShape="0">
              <a:srgbClr val="808080">
                <a:alpha val="50000"/>
              </a:srgbClr>
            </a:outerShdw>
          </a:effectLst>
        </a:effectStyle>
        <a:effectStyle>
          <a:effectLst>
            <a:outerShdw blurRad="317500" dist="762000" dir="5400000" sy="45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alanced" dir="tl"/>
          </a:scene3d>
          <a:sp3d extrusionH="12700" prstMaterial="softEdge">
            <a:bevelT w="38100" h="127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200000"/>
              </a:schemeClr>
              <a:schemeClr val="phClr">
                <a:tint val="3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20000"/>
                <a:satMod val="200000"/>
              </a:schemeClr>
              <a:schemeClr val="phClr">
                <a:tint val="5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Twilight.thmx</Template>
  <TotalTime>83</TotalTime>
  <Words>634</Words>
  <Application>Microsoft Macintosh PowerPoint</Application>
  <PresentationFormat>On-screen Show (4:3)</PresentationFormat>
  <Paragraphs>57</Paragraphs>
  <Slides>11</Slides>
  <Notes>9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Twilight</vt:lpstr>
      <vt:lpstr>Bitmap Image</vt:lpstr>
      <vt:lpstr>Math Matters!</vt:lpstr>
      <vt:lpstr>Focal Points</vt:lpstr>
      <vt:lpstr>National Mathematics Advisory Panel</vt:lpstr>
      <vt:lpstr>Slide 4</vt:lpstr>
      <vt:lpstr>Texas Responds to Curriculum Focal Points</vt:lpstr>
      <vt:lpstr>LISD Responds to Curriculum Focal Points</vt:lpstr>
      <vt:lpstr>Slide 7</vt:lpstr>
      <vt:lpstr>Resources</vt:lpstr>
      <vt:lpstr>Basic Facts</vt:lpstr>
      <vt:lpstr>Vocabulary</vt:lpstr>
      <vt:lpstr>Vocabulary Guessing Game!</vt:lpstr>
    </vt:vector>
  </TitlesOfParts>
  <Company>Leander 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 Matters!</dc:title>
  <dc:creator>Leander ISD</dc:creator>
  <cp:lastModifiedBy>Leander ISD</cp:lastModifiedBy>
  <cp:revision>17</cp:revision>
  <dcterms:created xsi:type="dcterms:W3CDTF">2010-06-17T18:49:17Z</dcterms:created>
  <dcterms:modified xsi:type="dcterms:W3CDTF">2010-06-17T20:13:11Z</dcterms:modified>
</cp:coreProperties>
</file>