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theme/theme2.xml" ContentType="application/vnd.openxmlformats-officedocument.theme+xml"/>
  <Override PartName="/ppt/notesSlides/notesSlide11.xml" ContentType="application/vnd.openxmlformats-officedocument.presentationml.notesSlide+xml"/>
  <Override PartName="/ppt/slides/slide2.xml" ContentType="application/vnd.openxmlformats-officedocument.presentationml.slide+xml"/>
  <Override PartName="/docProps/app.xml" ContentType="application/vnd.openxmlformats-officedocument.extended-properties+xml"/>
  <Override PartName="/ppt/notesSlides/notesSlide9.xml" ContentType="application/vnd.openxmlformats-officedocument.presentationml.notesSlide+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notesSlides/notesSlide7.xml" ContentType="application/vnd.openxmlformats-officedocument.presentationml.notesSlide+xml"/>
  <Override PartName="/ppt/notesSlides/notesSlide4.xml" ContentType="application/vnd.openxmlformats-officedocument.presentationml.notesSlide+xml"/>
  <Override PartName="/ppt/slides/slide13.xml" ContentType="application/vnd.openxmlformats-officedocument.presentationml.slide+xml"/>
  <Override PartName="/ppt/slides/slide14.xml" ContentType="application/vnd.openxmlformats-officedocument.presentationml.slide+xml"/>
  <Override PartName="/ppt/notesSlides/notesSlide6.xml" ContentType="application/vnd.openxmlformats-officedocument.presentationml.notesSlide+xml"/>
  <Override PartName="/ppt/slides/slide17.xml" ContentType="application/vnd.openxmlformats-officedocument.presentationml.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docProps/core.xml" ContentType="application/vnd.openxmlformats-package.core-properties+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Override PartName="/ppt/notesSlides/notesSlide10.xml" ContentType="application/vnd.openxmlformats-officedocument.presentationml.notesSlide+xml"/>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Default Extension="pdf" ContentType="application/pdf"/>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20"/>
  </p:notesMasterIdLst>
  <p:sldIdLst>
    <p:sldId id="274" r:id="rId2"/>
    <p:sldId id="257" r:id="rId3"/>
    <p:sldId id="260" r:id="rId4"/>
    <p:sldId id="258" r:id="rId5"/>
    <p:sldId id="259" r:id="rId6"/>
    <p:sldId id="261" r:id="rId7"/>
    <p:sldId id="262" r:id="rId8"/>
    <p:sldId id="263" r:id="rId9"/>
    <p:sldId id="264" r:id="rId10"/>
    <p:sldId id="265" r:id="rId11"/>
    <p:sldId id="266" r:id="rId12"/>
    <p:sldId id="267" r:id="rId13"/>
    <p:sldId id="268" r:id="rId14"/>
    <p:sldId id="275" r:id="rId15"/>
    <p:sldId id="269" r:id="rId16"/>
    <p:sldId id="270" r:id="rId17"/>
    <p:sldId id="271" r:id="rId18"/>
    <p:sldId id="273"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FFB52C"/>
    <a:srgbClr val="E8E8E8"/>
    <a:srgbClr val="FFBF3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593" autoAdjust="0"/>
    <p:restoredTop sz="94725" autoAdjust="0"/>
  </p:normalViewPr>
  <p:slideViewPr>
    <p:cSldViewPr snapToGrid="0" snapToObjects="1">
      <p:cViewPr>
        <p:scale>
          <a:sx n="100" d="100"/>
          <a:sy n="100" d="100"/>
        </p:scale>
        <p:origin x="-152" y="-8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theme" Target="theme/theme1.xml"/><Relationship Id="rId25" Type="http://schemas.openxmlformats.org/officeDocument/2006/relationships/tableStyles" Target="tableStyle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14" Type="http://schemas.openxmlformats.org/officeDocument/2006/relationships/slide" Target="slides/slide13.xml"/><Relationship Id="rId23" Type="http://schemas.openxmlformats.org/officeDocument/2006/relationships/viewProps" Target="viewProps.xml"/><Relationship Id="rId4" Type="http://schemas.openxmlformats.org/officeDocument/2006/relationships/slide" Target="slides/slide3.xml"/><Relationship Id="rId11" Type="http://schemas.openxmlformats.org/officeDocument/2006/relationships/slide" Target="slides/slide10.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notesMaster" Target="notesMasters/notesMaster1.xml"/><Relationship Id="rId22" Type="http://schemas.openxmlformats.org/officeDocument/2006/relationships/presProps" Target="presProps.xml"/><Relationship Id="rId21" Type="http://schemas.openxmlformats.org/officeDocument/2006/relationships/printerSettings" Target="printerSettings/printerSettings1.bin"/><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50D226D-3C90-734C-85E4-6F58BFA9275D}" type="datetimeFigureOut">
              <a:rPr lang="en-US" smtClean="0"/>
              <a:pPr/>
              <a:t>8/17/10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B8803CC-FC95-4B42-95A8-AA233D68247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summer was filled with changes across the state as well as within our district.</a:t>
            </a:r>
            <a:endParaRPr lang="en-US" dirty="0"/>
          </a:p>
        </p:txBody>
      </p:sp>
      <p:sp>
        <p:nvSpPr>
          <p:cNvPr id="4" name="Slide Number Placeholder 3"/>
          <p:cNvSpPr>
            <a:spLocks noGrp="1"/>
          </p:cNvSpPr>
          <p:nvPr>
            <p:ph type="sldNum" sz="quarter" idx="10"/>
          </p:nvPr>
        </p:nvSpPr>
        <p:spPr/>
        <p:txBody>
          <a:bodyPr/>
          <a:lstStyle/>
          <a:p>
            <a:fld id="{5B8803CC-FC95-4B42-95A8-AA233D68247D}"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B8803CC-FC95-4B42-95A8-AA233D68247D}" type="slidenum">
              <a:rPr lang="en-US" smtClean="0"/>
              <a:pPr/>
              <a:t>16</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is </a:t>
            </a:r>
            <a:r>
              <a:rPr lang="en-US" baseline="0" dirty="0" err="1" smtClean="0"/>
              <a:t>LISD’s</a:t>
            </a:r>
            <a:r>
              <a:rPr lang="en-US" baseline="0" dirty="0" smtClean="0"/>
              <a:t> EOY data on math fact fluency across the district. </a:t>
            </a:r>
            <a:endParaRPr lang="en-US" dirty="0"/>
          </a:p>
        </p:txBody>
      </p:sp>
      <p:sp>
        <p:nvSpPr>
          <p:cNvPr id="4" name="Slide Number Placeholder 3"/>
          <p:cNvSpPr>
            <a:spLocks noGrp="1"/>
          </p:cNvSpPr>
          <p:nvPr>
            <p:ph type="sldNum" sz="quarter" idx="10"/>
          </p:nvPr>
        </p:nvSpPr>
        <p:spPr/>
        <p:txBody>
          <a:bodyPr/>
          <a:lstStyle/>
          <a:p>
            <a:fld id="{5B8803CC-FC95-4B42-95A8-AA233D68247D}" type="slidenum">
              <a:rPr lang="en-US" smtClean="0"/>
              <a:pPr/>
              <a:t>17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NCTM composed a list of</a:t>
            </a:r>
            <a:r>
              <a:rPr lang="en-US" baseline="0" dirty="0" smtClean="0"/>
              <a:t> at least 3 focal points for each of the grade level:  Pre-K through 8</a:t>
            </a:r>
            <a:r>
              <a:rPr lang="en-US" baseline="30000" dirty="0" smtClean="0"/>
              <a:t>th</a:t>
            </a:r>
            <a:r>
              <a:rPr lang="en-US" baseline="0" dirty="0" smtClean="0"/>
              <a:t> grade.</a:t>
            </a:r>
            <a:endParaRPr lang="en-US" dirty="0"/>
          </a:p>
        </p:txBody>
      </p:sp>
      <p:sp>
        <p:nvSpPr>
          <p:cNvPr id="4" name="Slide Number Placeholder 3"/>
          <p:cNvSpPr>
            <a:spLocks noGrp="1"/>
          </p:cNvSpPr>
          <p:nvPr>
            <p:ph type="sldNum" sz="quarter" idx="10"/>
          </p:nvPr>
        </p:nvSpPr>
        <p:spPr/>
        <p:txBody>
          <a:bodyPr/>
          <a:lstStyle/>
          <a:p>
            <a:fld id="{5B8803CC-FC95-4B42-95A8-AA233D68247D}"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TEA responds to those</a:t>
            </a:r>
            <a:r>
              <a:rPr lang="en-US" baseline="0" dirty="0" smtClean="0"/>
              <a:t> focal points by connecting them to our TEKS.</a:t>
            </a:r>
            <a:endParaRPr lang="en-US" dirty="0"/>
          </a:p>
        </p:txBody>
      </p:sp>
      <p:sp>
        <p:nvSpPr>
          <p:cNvPr id="4" name="Slide Number Placeholder 3"/>
          <p:cNvSpPr>
            <a:spLocks noGrp="1"/>
          </p:cNvSpPr>
          <p:nvPr>
            <p:ph type="sldNum" sz="quarter" idx="10"/>
          </p:nvPr>
        </p:nvSpPr>
        <p:spPr/>
        <p:txBody>
          <a:bodyPr/>
          <a:lstStyle/>
          <a:p>
            <a:fld id="{5B8803CC-FC95-4B42-95A8-AA233D68247D}" type="slidenum">
              <a:rPr lang="en-US" smtClean="0"/>
              <a:pPr/>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You may notice that there are not as many units per nine weeks, but the content is</a:t>
            </a:r>
            <a:r>
              <a:rPr lang="en-US" baseline="0" dirty="0" smtClean="0"/>
              <a:t> still all there. The focal points DO NOT change the TEKS, but they do change the order in which some of the TEKS are taught. </a:t>
            </a:r>
          </a:p>
          <a:p>
            <a:endParaRPr lang="en-US" dirty="0"/>
          </a:p>
        </p:txBody>
      </p:sp>
      <p:sp>
        <p:nvSpPr>
          <p:cNvPr id="4" name="Slide Number Placeholder 3"/>
          <p:cNvSpPr>
            <a:spLocks noGrp="1"/>
          </p:cNvSpPr>
          <p:nvPr>
            <p:ph type="sldNum" sz="quarter" idx="10"/>
          </p:nvPr>
        </p:nvSpPr>
        <p:spPr/>
        <p:txBody>
          <a:bodyPr/>
          <a:lstStyle/>
          <a:p>
            <a:fld id="{5B8803CC-FC95-4B42-95A8-AA233D68247D}" type="slidenum">
              <a:rPr lang="en-US" smtClean="0"/>
              <a:pPr/>
              <a:t>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LISD has added the Unit of Study to the Year at a Glance document for every 9 weeks.  Notice that there are from 1 to 2 Units of Study, but never more than 3 Units of Study per 9 weeks.  This is a huge change from our previous YAG for math.  </a:t>
            </a:r>
            <a:endParaRPr lang="en-US" dirty="0"/>
          </a:p>
        </p:txBody>
      </p:sp>
      <p:sp>
        <p:nvSpPr>
          <p:cNvPr id="4" name="Slide Number Placeholder 3"/>
          <p:cNvSpPr>
            <a:spLocks noGrp="1"/>
          </p:cNvSpPr>
          <p:nvPr>
            <p:ph type="sldNum" sz="quarter" idx="10"/>
          </p:nvPr>
        </p:nvSpPr>
        <p:spPr/>
        <p:txBody>
          <a:bodyPr/>
          <a:lstStyle/>
          <a:p>
            <a:fld id="{5B8803CC-FC95-4B42-95A8-AA233D68247D}" type="slidenum">
              <a:rPr lang="en-US" smtClean="0"/>
              <a:pPr/>
              <a:t>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Bolded TEKS denote skills for mastery that might</a:t>
            </a:r>
            <a:r>
              <a:rPr lang="en-US" baseline="0" dirty="0" smtClean="0"/>
              <a:t> </a:t>
            </a:r>
            <a:r>
              <a:rPr lang="en-US" dirty="0" smtClean="0"/>
              <a:t> be on</a:t>
            </a:r>
            <a:r>
              <a:rPr lang="en-US" baseline="0" dirty="0" smtClean="0"/>
              <a:t> the 9 week assessment</a:t>
            </a:r>
            <a:r>
              <a:rPr lang="en-US" dirty="0" smtClean="0"/>
              <a:t>. Non</a:t>
            </a:r>
            <a:r>
              <a:rPr lang="en-US" baseline="0" dirty="0" smtClean="0"/>
              <a:t>-bolded TEKS should be introduced and taught in that nine week period, but will not be tested in that 9 weeks.</a:t>
            </a:r>
            <a:endParaRPr lang="en-US" dirty="0"/>
          </a:p>
        </p:txBody>
      </p:sp>
      <p:sp>
        <p:nvSpPr>
          <p:cNvPr id="4" name="Slide Number Placeholder 3"/>
          <p:cNvSpPr>
            <a:spLocks noGrp="1"/>
          </p:cNvSpPr>
          <p:nvPr>
            <p:ph type="sldNum" sz="quarter" idx="10"/>
          </p:nvPr>
        </p:nvSpPr>
        <p:spPr/>
        <p:txBody>
          <a:bodyPr/>
          <a:lstStyle/>
          <a:p>
            <a:fld id="{5B8803CC-FC95-4B42-95A8-AA233D68247D}" type="slidenum">
              <a:rPr lang="en-US" smtClean="0"/>
              <a:pPr/>
              <a:t>10</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Fact</a:t>
            </a:r>
            <a:r>
              <a:rPr lang="en-US" baseline="0" dirty="0" smtClean="0"/>
              <a:t> Fluency is found at the bottom of the Year at a Glance---separate from the units of study.</a:t>
            </a:r>
            <a:endParaRPr lang="en-US" dirty="0" smtClean="0"/>
          </a:p>
          <a:p>
            <a:endParaRPr lang="en-US" dirty="0"/>
          </a:p>
        </p:txBody>
      </p:sp>
      <p:sp>
        <p:nvSpPr>
          <p:cNvPr id="4" name="Slide Number Placeholder 3"/>
          <p:cNvSpPr>
            <a:spLocks noGrp="1"/>
          </p:cNvSpPr>
          <p:nvPr>
            <p:ph type="sldNum" sz="quarter" idx="10"/>
          </p:nvPr>
        </p:nvSpPr>
        <p:spPr/>
        <p:txBody>
          <a:bodyPr/>
          <a:lstStyle/>
          <a:p>
            <a:fld id="{5B8803CC-FC95-4B42-95A8-AA233D68247D}" type="slidenum">
              <a:rPr lang="en-US" smtClean="0"/>
              <a:pPr/>
              <a:t>11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Under the Student</a:t>
            </a:r>
            <a:r>
              <a:rPr lang="en-US" baseline="0" dirty="0" smtClean="0"/>
              <a:t> Data Notebook resource you will find ideas for Capacity Matrices and Radar Charts---</a:t>
            </a:r>
            <a:r>
              <a:rPr lang="en-US" dirty="0" smtClean="0"/>
              <a:t>If you</a:t>
            </a:r>
            <a:r>
              <a:rPr lang="en-US" baseline="0" dirty="0" smtClean="0"/>
              <a:t> are unaware of or not sure how to use a capacity matrix/radar chart, please don’t hesitate to ask…I’d be glad to help…we also have many improvement tool experts at our school who can offer their expertise! </a:t>
            </a:r>
            <a:r>
              <a:rPr lang="en-US" baseline="0" dirty="0" err="1" smtClean="0">
                <a:sym typeface="Wingdings"/>
              </a:rPr>
              <a:t></a:t>
            </a:r>
            <a:r>
              <a:rPr lang="en-US" baseline="0" dirty="0" smtClean="0">
                <a:sym typeface="Wingdings"/>
              </a:rPr>
              <a:t> The Suggested Student Progressions pairs the Understandings with its counter-part of Essential Questions and also pairs the KNOWS and Dos that students must understand.</a:t>
            </a:r>
          </a:p>
        </p:txBody>
      </p:sp>
      <p:sp>
        <p:nvSpPr>
          <p:cNvPr id="4" name="Slide Number Placeholder 3"/>
          <p:cNvSpPr>
            <a:spLocks noGrp="1"/>
          </p:cNvSpPr>
          <p:nvPr>
            <p:ph type="sldNum" sz="quarter" idx="10"/>
          </p:nvPr>
        </p:nvSpPr>
        <p:spPr/>
        <p:txBody>
          <a:bodyPr/>
          <a:lstStyle/>
          <a:p>
            <a:fld id="{5B8803CC-FC95-4B42-95A8-AA233D68247D}" type="slidenum">
              <a:rPr lang="en-US" smtClean="0"/>
              <a:pPr/>
              <a:t>13</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1. 3</a:t>
            </a:r>
            <a:r>
              <a:rPr lang="en-US" baseline="30000" dirty="0" smtClean="0"/>
              <a:t>rd</a:t>
            </a:r>
            <a:r>
              <a:rPr lang="en-US" dirty="0" smtClean="0"/>
              <a:t>                3.  1st                        5. 4th</a:t>
            </a:r>
          </a:p>
          <a:p>
            <a:r>
              <a:rPr lang="en-US" dirty="0" smtClean="0"/>
              <a:t>2.Kinder           4. 2nd                        6. 3rd      </a:t>
            </a:r>
          </a:p>
          <a:p>
            <a:endParaRPr lang="en-US" dirty="0"/>
          </a:p>
        </p:txBody>
      </p:sp>
      <p:sp>
        <p:nvSpPr>
          <p:cNvPr id="4" name="Slide Number Placeholder 3"/>
          <p:cNvSpPr>
            <a:spLocks noGrp="1"/>
          </p:cNvSpPr>
          <p:nvPr>
            <p:ph type="sldNum" sz="quarter" idx="10"/>
          </p:nvPr>
        </p:nvSpPr>
        <p:spPr/>
        <p:txBody>
          <a:bodyPr/>
          <a:lstStyle/>
          <a:p>
            <a:fld id="{5B8803CC-FC95-4B42-95A8-AA233D68247D}" type="slidenum">
              <a:rPr lang="en-US" smtClean="0"/>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0A2A30C-10B3-CA48-A7E8-3CE5E4FCA86A}" type="datetimeFigureOut">
              <a:rPr lang="en-US" smtClean="0"/>
              <a:pPr/>
              <a:t>8/17/10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527F97-203B-9C42-912B-86846C4B0BB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A2A30C-10B3-CA48-A7E8-3CE5E4FCA86A}" type="datetimeFigureOut">
              <a:rPr lang="en-US" smtClean="0"/>
              <a:pPr/>
              <a:t>8/17/10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527F97-203B-9C42-912B-86846C4B0BB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A2A30C-10B3-CA48-A7E8-3CE5E4FCA86A}" type="datetimeFigureOut">
              <a:rPr lang="en-US" smtClean="0"/>
              <a:pPr/>
              <a:t>8/17/10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527F97-203B-9C42-912B-86846C4B0BB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A2A30C-10B3-CA48-A7E8-3CE5E4FCA86A}" type="datetimeFigureOut">
              <a:rPr lang="en-US" smtClean="0"/>
              <a:pPr/>
              <a:t>8/17/10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527F97-203B-9C42-912B-86846C4B0BB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0A2A30C-10B3-CA48-A7E8-3CE5E4FCA86A}" type="datetimeFigureOut">
              <a:rPr lang="en-US" smtClean="0"/>
              <a:pPr/>
              <a:t>8/17/10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527F97-203B-9C42-912B-86846C4B0BB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0A2A30C-10B3-CA48-A7E8-3CE5E4FCA86A}" type="datetimeFigureOut">
              <a:rPr lang="en-US" smtClean="0"/>
              <a:pPr/>
              <a:t>8/17/10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527F97-203B-9C42-912B-86846C4B0BB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0A2A30C-10B3-CA48-A7E8-3CE5E4FCA86A}" type="datetimeFigureOut">
              <a:rPr lang="en-US" smtClean="0"/>
              <a:pPr/>
              <a:t>8/17/10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D527F97-203B-9C42-912B-86846C4B0BB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0A2A30C-10B3-CA48-A7E8-3CE5E4FCA86A}" type="datetimeFigureOut">
              <a:rPr lang="en-US" smtClean="0"/>
              <a:pPr/>
              <a:t>8/17/10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D527F97-203B-9C42-912B-86846C4B0BB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A2A30C-10B3-CA48-A7E8-3CE5E4FCA86A}" type="datetimeFigureOut">
              <a:rPr lang="en-US" smtClean="0"/>
              <a:pPr/>
              <a:t>8/17/10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D527F97-203B-9C42-912B-86846C4B0BB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A2A30C-10B3-CA48-A7E8-3CE5E4FCA86A}" type="datetimeFigureOut">
              <a:rPr lang="en-US" smtClean="0"/>
              <a:pPr/>
              <a:t>8/17/10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527F97-203B-9C42-912B-86846C4B0BB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A2A30C-10B3-CA48-A7E8-3CE5E4FCA86A}" type="datetimeFigureOut">
              <a:rPr lang="en-US" smtClean="0"/>
              <a:pPr/>
              <a:t>8/17/10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527F97-203B-9C42-912B-86846C4B0BB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A2A30C-10B3-CA48-A7E8-3CE5E4FCA86A}" type="datetimeFigureOut">
              <a:rPr lang="en-US" smtClean="0"/>
              <a:pPr/>
              <a:t>8/17/10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527F97-203B-9C42-912B-86846C4B0BBD}"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3"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3"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3" Type="http://schemas.openxmlformats.org/officeDocument/2006/relationships/image" Target="../media/image10.pn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3" Type="http://schemas.openxmlformats.org/officeDocument/2006/relationships/image" Target="../media/image11.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4" Type="http://schemas.openxmlformats.org/officeDocument/2006/relationships/image" Target="../media/image13.png"/><Relationship Id="rId1" Type="http://schemas.openxmlformats.org/officeDocument/2006/relationships/slideLayout" Target="../slideLayouts/slideLayout6.xml"/><Relationship Id="rId2" Type="http://schemas.openxmlformats.org/officeDocument/2006/relationships/notesSlide" Target="../notesSlides/notesSlide11.xml"/><Relationship Id="rId3" Type="http://schemas.openxmlformats.org/officeDocument/2006/relationships/image" Target="../media/image12.pdf"/></Relationships>
</file>

<file path=ppt/slides/_rels/slide18.xml.rels><?xml version="1.0" encoding="UTF-8" standalone="yes"?>
<Relationships xmlns="http://schemas.openxmlformats.org/package/2006/relationships"><Relationship Id="rId2" Type="http://schemas.openxmlformats.org/officeDocument/2006/relationships/hyperlink" Target="http://classroom.leanderisd.org/webs/elemmath/learning_our_math_facts.htm" TargetMode="External"/><Relationship Id="rId3" Type="http://schemas.openxmlformats.org/officeDocument/2006/relationships/image" Target="../media/image14.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3"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3"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3"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3165"/>
            <a:ext cx="7915224" cy="3427286"/>
          </a:xfrm>
        </p:spPr>
        <p:txBody>
          <a:bodyPr>
            <a:normAutofit/>
          </a:bodyPr>
          <a:lstStyle/>
          <a:p>
            <a:r>
              <a:rPr lang="en-US" dirty="0" smtClean="0">
                <a:ln>
                  <a:solidFill>
                    <a:srgbClr val="008000"/>
                  </a:solidFill>
                </a:ln>
                <a:latin typeface="Cooper Black"/>
                <a:cs typeface="Cooper Black"/>
              </a:rPr>
              <a:t>2010-2011 </a:t>
            </a:r>
            <a:br>
              <a:rPr lang="en-US" dirty="0" smtClean="0">
                <a:ln>
                  <a:solidFill>
                    <a:srgbClr val="008000"/>
                  </a:solidFill>
                </a:ln>
                <a:latin typeface="Cooper Black"/>
                <a:cs typeface="Cooper Black"/>
              </a:rPr>
            </a:br>
            <a:r>
              <a:rPr lang="en-US" dirty="0" smtClean="0">
                <a:ln>
                  <a:solidFill>
                    <a:srgbClr val="008000"/>
                  </a:solidFill>
                </a:ln>
                <a:latin typeface="Cooper Black"/>
                <a:cs typeface="Cooper Black"/>
              </a:rPr>
              <a:t>LISD Math Curriculum</a:t>
            </a:r>
            <a:br>
              <a:rPr lang="en-US" dirty="0" smtClean="0">
                <a:ln>
                  <a:solidFill>
                    <a:srgbClr val="008000"/>
                  </a:solidFill>
                </a:ln>
                <a:latin typeface="Cooper Black"/>
                <a:cs typeface="Cooper Black"/>
              </a:rPr>
            </a:br>
            <a:r>
              <a:rPr lang="en-US" dirty="0" smtClean="0">
                <a:ln>
                  <a:solidFill>
                    <a:srgbClr val="008000"/>
                  </a:solidFill>
                </a:ln>
                <a:latin typeface="Cooper Black"/>
                <a:cs typeface="Cooper Black"/>
              </a:rPr>
              <a:t>Updates</a:t>
            </a:r>
            <a:endParaRPr lang="en-US" dirty="0">
              <a:ln>
                <a:solidFill>
                  <a:srgbClr val="008000"/>
                </a:solidFill>
              </a:ln>
              <a:latin typeface="Cooper Black"/>
              <a:cs typeface="Cooper Black"/>
            </a:endParaRPr>
          </a:p>
        </p:txBody>
      </p:sp>
      <p:sp>
        <p:nvSpPr>
          <p:cNvPr id="3" name="Subtitle 2"/>
          <p:cNvSpPr>
            <a:spLocks noGrp="1"/>
          </p:cNvSpPr>
          <p:nvPr>
            <p:ph type="subTitle" idx="1"/>
          </p:nvPr>
        </p:nvSpPr>
        <p:spPr>
          <a:xfrm>
            <a:off x="476231" y="3886200"/>
            <a:ext cx="8398987" cy="2971800"/>
          </a:xfrm>
        </p:spPr>
        <p:txBody>
          <a:bodyPr/>
          <a:lstStyle/>
          <a:p>
            <a:endParaRPr lang="en-US" dirty="0" smtClean="0"/>
          </a:p>
          <a:p>
            <a:endParaRPr lang="en-US" dirty="0" smtClean="0"/>
          </a:p>
          <a:p>
            <a:endParaRPr lang="en-US" dirty="0" smtClean="0"/>
          </a:p>
          <a:p>
            <a:endParaRPr lang="en-US" dirty="0"/>
          </a:p>
          <a:p>
            <a:endParaRPr lang="en-US" dirty="0"/>
          </a:p>
        </p:txBody>
      </p:sp>
      <p:pic>
        <p:nvPicPr>
          <p:cNvPr id="4" name="Picture 3" descr="images.jpeg"/>
          <p:cNvPicPr>
            <a:picLocks noChangeAspect="1"/>
          </p:cNvPicPr>
          <p:nvPr/>
        </p:nvPicPr>
        <p:blipFill>
          <a:blip r:embed="rId3"/>
          <a:stretch>
            <a:fillRect/>
          </a:stretch>
        </p:blipFill>
        <p:spPr>
          <a:xfrm>
            <a:off x="2164687" y="3116946"/>
            <a:ext cx="5137525" cy="3477702"/>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Content Placeholder 5" descr="Picture 4.png"/>
          <p:cNvPicPr>
            <a:picLocks noGrp="1" noChangeAspect="1"/>
          </p:cNvPicPr>
          <p:nvPr/>
        </p:nvPicPr>
        <p:blipFill>
          <a:blip r:embed="rId3"/>
          <a:srcRect l="-20873" r="-20873"/>
          <a:stretch>
            <a:fillRect/>
          </a:stretch>
        </p:blipFill>
        <p:spPr>
          <a:xfrm>
            <a:off x="-2368949" y="0"/>
            <a:ext cx="13500155" cy="6858000"/>
          </a:xfrm>
          <a:prstGeom prst="rect">
            <a:avLst/>
          </a:prstGeom>
        </p:spPr>
      </p:pic>
      <p:sp>
        <p:nvSpPr>
          <p:cNvPr id="5" name="Left Arrow 4"/>
          <p:cNvSpPr/>
          <p:nvPr/>
        </p:nvSpPr>
        <p:spPr>
          <a:xfrm>
            <a:off x="4278697" y="6322176"/>
            <a:ext cx="2716520" cy="511593"/>
          </a:xfrm>
          <a:prstGeom prst="lef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Content Placeholder 5" descr="Picture 4.png"/>
          <p:cNvPicPr>
            <a:picLocks noGrp="1" noChangeAspect="1"/>
          </p:cNvPicPr>
          <p:nvPr/>
        </p:nvPicPr>
        <p:blipFill>
          <a:blip r:embed="rId3"/>
          <a:srcRect l="-20873" r="-20873"/>
          <a:stretch>
            <a:fillRect/>
          </a:stretch>
        </p:blipFill>
        <p:spPr>
          <a:xfrm>
            <a:off x="-1865903" y="0"/>
            <a:ext cx="12857969" cy="6858000"/>
          </a:xfrm>
          <a:prstGeom prst="rect">
            <a:avLst/>
          </a:prstGeom>
        </p:spPr>
      </p:pic>
      <p:sp>
        <p:nvSpPr>
          <p:cNvPr id="5" name="Right Arrow 4"/>
          <p:cNvSpPr/>
          <p:nvPr/>
        </p:nvSpPr>
        <p:spPr>
          <a:xfrm rot="1603453">
            <a:off x="242642" y="5396852"/>
            <a:ext cx="2014516" cy="476312"/>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Picture 1.png"/>
          <p:cNvPicPr>
            <a:picLocks noChangeAspect="1"/>
          </p:cNvPicPr>
          <p:nvPr/>
        </p:nvPicPr>
        <p:blipFill>
          <a:blip r:embed="rId2"/>
          <a:stretch>
            <a:fillRect/>
          </a:stretch>
        </p:blipFill>
        <p:spPr>
          <a:xfrm>
            <a:off x="0" y="0"/>
            <a:ext cx="9144000" cy="6858000"/>
          </a:xfrm>
          <a:prstGeom prst="rect">
            <a:avLst/>
          </a:prstGeom>
        </p:spPr>
      </p:pic>
      <p:sp>
        <p:nvSpPr>
          <p:cNvPr id="6" name="Right Arrow 5"/>
          <p:cNvSpPr/>
          <p:nvPr/>
        </p:nvSpPr>
        <p:spPr>
          <a:xfrm rot="1603453">
            <a:off x="4429058" y="2664849"/>
            <a:ext cx="1552297" cy="476312"/>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792288" y="3810000"/>
            <a:ext cx="5486400" cy="1557338"/>
          </a:xfrm>
        </p:spPr>
        <p:txBody>
          <a:bodyPr>
            <a:noAutofit/>
          </a:bodyPr>
          <a:lstStyle/>
          <a:p>
            <a:pPr algn="ctr"/>
            <a:r>
              <a:rPr lang="en-US" sz="2800" dirty="0" smtClean="0">
                <a:solidFill>
                  <a:srgbClr val="008000"/>
                </a:solidFill>
                <a:latin typeface="Cooper Black"/>
                <a:cs typeface="Cooper Black"/>
              </a:rPr>
              <a:t>Newly Added Components To The LISD Math Curriculum Document Site</a:t>
            </a:r>
            <a:endParaRPr lang="en-US" sz="2800" dirty="0">
              <a:solidFill>
                <a:srgbClr val="008000"/>
              </a:solidFill>
              <a:latin typeface="Cooper Black"/>
              <a:cs typeface="Cooper Black"/>
            </a:endParaRPr>
          </a:p>
        </p:txBody>
      </p:sp>
      <p:sp>
        <p:nvSpPr>
          <p:cNvPr id="3" name="Content Placeholder 2"/>
          <p:cNvSpPr>
            <a:spLocks noGrp="1"/>
          </p:cNvSpPr>
          <p:nvPr>
            <p:ph type="body" sz="half" idx="2"/>
          </p:nvPr>
        </p:nvSpPr>
        <p:spPr>
          <a:xfrm>
            <a:off x="1792288" y="5367338"/>
            <a:ext cx="5486400" cy="1490662"/>
          </a:xfrm>
        </p:spPr>
        <p:txBody>
          <a:bodyPr>
            <a:normAutofit fontScale="62500" lnSpcReduction="20000"/>
            <a:scene3d>
              <a:camera prst="obliqueTopLeft">
                <a:rot lat="0" lon="0" rev="0"/>
              </a:camera>
              <a:lightRig rig="threePt" dir="t"/>
            </a:scene3d>
            <a:sp3d extrusionH="57150">
              <a:bevelT w="69850" h="38100" prst="cross"/>
            </a:sp3d>
          </a:bodyPr>
          <a:lstStyle/>
          <a:p>
            <a:pPr>
              <a:buFont typeface="Wingdings" charset="2"/>
              <a:buChar char="Ø"/>
            </a:pPr>
            <a:r>
              <a:rPr lang="en-US" dirty="0" smtClean="0">
                <a:ln>
                  <a:solidFill>
                    <a:schemeClr val="bg2">
                      <a:lumMod val="50000"/>
                      <a:lumOff val="50000"/>
                    </a:schemeClr>
                  </a:solidFill>
                </a:ln>
                <a:solidFill>
                  <a:srgbClr val="FFFF00"/>
                </a:solidFill>
                <a:latin typeface="Cooper Black"/>
                <a:cs typeface="Cooper Black"/>
              </a:rPr>
              <a:t>       </a:t>
            </a:r>
            <a:r>
              <a:rPr lang="en-US" sz="2800" dirty="0" smtClean="0">
                <a:ln>
                  <a:solidFill>
                    <a:schemeClr val="bg2">
                      <a:lumMod val="50000"/>
                      <a:lumOff val="50000"/>
                    </a:schemeClr>
                  </a:solidFill>
                </a:ln>
                <a:solidFill>
                  <a:srgbClr val="008000"/>
                </a:solidFill>
                <a:latin typeface="Cooper Black"/>
                <a:cs typeface="Cooper Black"/>
              </a:rPr>
              <a:t>Student Data Notebook  </a:t>
            </a:r>
          </a:p>
          <a:p>
            <a:r>
              <a:rPr lang="en-US" sz="2800" dirty="0" smtClean="0">
                <a:ln>
                  <a:solidFill>
                    <a:schemeClr val="bg2">
                      <a:lumMod val="50000"/>
                      <a:lumOff val="50000"/>
                    </a:schemeClr>
                  </a:solidFill>
                </a:ln>
                <a:solidFill>
                  <a:srgbClr val="008000"/>
                </a:solidFill>
                <a:latin typeface="Cooper Black"/>
                <a:cs typeface="Cooper Black"/>
              </a:rPr>
              <a:t>Resources***</a:t>
            </a:r>
          </a:p>
          <a:p>
            <a:pPr marL="514350" indent="-514350">
              <a:buFont typeface="Wingdings" charset="2"/>
              <a:buChar char="Ø"/>
            </a:pPr>
            <a:r>
              <a:rPr lang="en-US" sz="2800" dirty="0" smtClean="0">
                <a:ln>
                  <a:solidFill>
                    <a:schemeClr val="bg2">
                      <a:lumMod val="50000"/>
                      <a:lumOff val="50000"/>
                    </a:schemeClr>
                  </a:solidFill>
                </a:ln>
                <a:solidFill>
                  <a:srgbClr val="008000"/>
                </a:solidFill>
                <a:latin typeface="Cooper Black"/>
                <a:cs typeface="Cooper Black"/>
              </a:rPr>
              <a:t>Additional PERFORMANCE TASKS</a:t>
            </a:r>
          </a:p>
          <a:p>
            <a:pPr marL="514350" indent="-514350">
              <a:buFont typeface="Wingdings" charset="2"/>
              <a:buChar char="Ø"/>
            </a:pPr>
            <a:r>
              <a:rPr lang="en-US" sz="2800" dirty="0" smtClean="0">
                <a:ln>
                  <a:solidFill>
                    <a:schemeClr val="bg2">
                      <a:lumMod val="50000"/>
                      <a:lumOff val="50000"/>
                    </a:schemeClr>
                  </a:solidFill>
                </a:ln>
                <a:solidFill>
                  <a:srgbClr val="008000"/>
                </a:solidFill>
                <a:latin typeface="Cooper Black"/>
                <a:cs typeface="Cooper Black"/>
              </a:rPr>
              <a:t>PRE-ASSESSMENTS</a:t>
            </a:r>
          </a:p>
          <a:p>
            <a:pPr marL="514350" indent="-514350">
              <a:buFont typeface="Wingdings" charset="2"/>
              <a:buChar char="Ø"/>
            </a:pPr>
            <a:r>
              <a:rPr lang="en-US" sz="2800" dirty="0" smtClean="0">
                <a:ln>
                  <a:solidFill>
                    <a:schemeClr val="bg2">
                      <a:lumMod val="50000"/>
                      <a:lumOff val="50000"/>
                    </a:schemeClr>
                  </a:solidFill>
                </a:ln>
                <a:solidFill>
                  <a:srgbClr val="008000"/>
                </a:solidFill>
                <a:latin typeface="Cooper Black"/>
                <a:cs typeface="Cooper Black"/>
              </a:rPr>
              <a:t> Student Learning Progressions</a:t>
            </a:r>
          </a:p>
          <a:p>
            <a:pPr marL="514350" indent="-514350">
              <a:buFont typeface="Wingdings" charset="2"/>
              <a:buChar char="Ø"/>
            </a:pPr>
            <a:endParaRPr lang="en-US" sz="2800" dirty="0">
              <a:ln>
                <a:solidFill>
                  <a:schemeClr val="bg2">
                    <a:lumMod val="50000"/>
                    <a:lumOff val="50000"/>
                  </a:schemeClr>
                </a:solidFill>
              </a:ln>
              <a:solidFill>
                <a:srgbClr val="008000"/>
              </a:solidFill>
              <a:latin typeface="Cooper Black"/>
              <a:cs typeface="Cooper Black"/>
            </a:endParaRPr>
          </a:p>
        </p:txBody>
      </p:sp>
      <p:pic>
        <p:nvPicPr>
          <p:cNvPr id="4" name="Picture 3"/>
          <p:cNvPicPr>
            <a:picLocks noChangeAspect="1"/>
          </p:cNvPicPr>
          <p:nvPr/>
        </p:nvPicPr>
        <p:blipFill>
          <a:blip r:embed="rId3"/>
          <a:stretch>
            <a:fillRect/>
          </a:stretch>
        </p:blipFill>
        <p:spPr>
          <a:xfrm>
            <a:off x="2472266" y="612775"/>
            <a:ext cx="3539068" cy="2960158"/>
          </a:xfrm>
          <a:prstGeom prst="rect">
            <a:avLst/>
          </a:prstGeom>
          <a:scene3d>
            <a:camera prst="obliqueBottomLeft">
              <a:rot lat="0" lon="0" rev="0"/>
            </a:camera>
            <a:lightRig rig="threePt" dir="t"/>
          </a:scene3d>
          <a:sp3d>
            <a:bevelT/>
          </a:sp3d>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rgbClr val="FFB52C"/>
                </a:solidFill>
                <a:latin typeface="Big Caslon"/>
                <a:cs typeface="Big Caslon"/>
              </a:rPr>
              <a:t>Vocabulary Guessing Game!</a:t>
            </a:r>
            <a:endParaRPr lang="en-US" dirty="0">
              <a:solidFill>
                <a:srgbClr val="FFB52C"/>
              </a:solidFill>
              <a:latin typeface="Big Caslon"/>
              <a:cs typeface="Big Caslon"/>
            </a:endParaRPr>
          </a:p>
        </p:txBody>
      </p:sp>
      <p:sp>
        <p:nvSpPr>
          <p:cNvPr id="6" name="Content Placeholder 5"/>
          <p:cNvSpPr>
            <a:spLocks noGrp="1"/>
          </p:cNvSpPr>
          <p:nvPr>
            <p:ph idx="1"/>
          </p:nvPr>
        </p:nvSpPr>
        <p:spPr/>
        <p:txBody>
          <a:bodyPr>
            <a:normAutofit lnSpcReduction="10000"/>
          </a:bodyPr>
          <a:lstStyle/>
          <a:p>
            <a:pPr>
              <a:buFont typeface="Wingdings" charset="2"/>
              <a:buChar char="²"/>
            </a:pPr>
            <a:r>
              <a:rPr lang="en-US" dirty="0" smtClean="0">
                <a:solidFill>
                  <a:srgbClr val="FFB52C"/>
                </a:solidFill>
                <a:latin typeface="Big Caslon"/>
                <a:cs typeface="Big Caslon"/>
              </a:rPr>
              <a:t>1.   At what grade level is minuend introduced?</a:t>
            </a:r>
          </a:p>
          <a:p>
            <a:pPr>
              <a:buFont typeface="Wingdings" charset="2"/>
              <a:buChar char="²"/>
            </a:pPr>
            <a:r>
              <a:rPr lang="en-US" dirty="0" smtClean="0">
                <a:solidFill>
                  <a:srgbClr val="FFB52C"/>
                </a:solidFill>
                <a:latin typeface="Big Caslon"/>
                <a:cs typeface="Big Caslon"/>
              </a:rPr>
              <a:t>2.  At what grade level do you think the word   </a:t>
            </a:r>
          </a:p>
          <a:p>
            <a:pPr>
              <a:buNone/>
            </a:pPr>
            <a:r>
              <a:rPr lang="en-US" dirty="0" smtClean="0">
                <a:solidFill>
                  <a:srgbClr val="FFB52C"/>
                </a:solidFill>
                <a:latin typeface="Big Caslon"/>
                <a:cs typeface="Big Caslon"/>
              </a:rPr>
              <a:t>          digit is introduced?</a:t>
            </a:r>
          </a:p>
          <a:p>
            <a:pPr>
              <a:buFont typeface="Wingdings" charset="2"/>
              <a:buChar char="²"/>
            </a:pPr>
            <a:r>
              <a:rPr lang="en-US" dirty="0" smtClean="0">
                <a:solidFill>
                  <a:srgbClr val="FFB52C"/>
                </a:solidFill>
                <a:latin typeface="Big Caslon"/>
                <a:cs typeface="Big Caslon"/>
              </a:rPr>
              <a:t>3.   At what grade level is the word quarter </a:t>
            </a:r>
          </a:p>
          <a:p>
            <a:pPr>
              <a:buNone/>
            </a:pPr>
            <a:r>
              <a:rPr lang="en-US" dirty="0" smtClean="0">
                <a:solidFill>
                  <a:srgbClr val="FFB52C"/>
                </a:solidFill>
                <a:latin typeface="Big Caslon"/>
                <a:cs typeface="Big Caslon"/>
              </a:rPr>
              <a:t>          (indicative of money) introduced?</a:t>
            </a:r>
          </a:p>
          <a:p>
            <a:pPr>
              <a:buFont typeface="Wingdings" charset="2"/>
              <a:buChar char="²"/>
            </a:pPr>
            <a:r>
              <a:rPr lang="en-US" dirty="0" smtClean="0">
                <a:solidFill>
                  <a:srgbClr val="FFB52C"/>
                </a:solidFill>
                <a:latin typeface="Big Caslon"/>
                <a:cs typeface="Big Caslon"/>
              </a:rPr>
              <a:t>4.  When is the decimal point first introduced?</a:t>
            </a:r>
          </a:p>
          <a:p>
            <a:pPr>
              <a:buFont typeface="Wingdings" charset="2"/>
              <a:buChar char="²"/>
            </a:pPr>
            <a:r>
              <a:rPr lang="en-US" dirty="0" smtClean="0">
                <a:solidFill>
                  <a:srgbClr val="FFB52C"/>
                </a:solidFill>
                <a:latin typeface="Big Caslon"/>
                <a:cs typeface="Big Caslon"/>
              </a:rPr>
              <a:t>5.   When is the word angle introduced?</a:t>
            </a:r>
          </a:p>
          <a:p>
            <a:pPr>
              <a:buFont typeface="Wingdings" charset="2"/>
              <a:buChar char="²"/>
            </a:pPr>
            <a:r>
              <a:rPr lang="en-US" dirty="0" smtClean="0">
                <a:solidFill>
                  <a:srgbClr val="FFB52C"/>
                </a:solidFill>
                <a:latin typeface="Big Caslon"/>
                <a:cs typeface="Big Caslon"/>
              </a:rPr>
              <a:t>6.   Which grade level has the most vocabulary?</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rgbClr val="660066"/>
                </a:solidFill>
              </a:rPr>
              <a:t>Vocabulary Recap</a:t>
            </a:r>
            <a:r>
              <a:rPr lang="en-US" dirty="0" smtClean="0"/>
              <a:t> </a:t>
            </a:r>
            <a:endParaRPr lang="en-US" dirty="0"/>
          </a:p>
        </p:txBody>
      </p:sp>
      <p:sp>
        <p:nvSpPr>
          <p:cNvPr id="10" name="Content Placeholder 9"/>
          <p:cNvSpPr>
            <a:spLocks noGrp="1"/>
          </p:cNvSpPr>
          <p:nvPr>
            <p:ph sz="half" idx="1"/>
          </p:nvPr>
        </p:nvSpPr>
        <p:spPr/>
        <p:txBody>
          <a:bodyPr>
            <a:normAutofit fontScale="77500" lnSpcReduction="20000"/>
          </a:bodyPr>
          <a:lstStyle/>
          <a:p>
            <a:pPr>
              <a:buClr>
                <a:srgbClr val="FF6600"/>
              </a:buClr>
            </a:pPr>
            <a:r>
              <a:rPr lang="en-US" dirty="0" smtClean="0">
                <a:solidFill>
                  <a:srgbClr val="FF6600"/>
                </a:solidFill>
              </a:rPr>
              <a:t>Introduced</a:t>
            </a:r>
          </a:p>
          <a:p>
            <a:pPr lvl="1"/>
            <a:r>
              <a:rPr lang="en-US" dirty="0" smtClean="0"/>
              <a:t>Non-bolded denotes vocabulary being introduced in that grade level</a:t>
            </a:r>
          </a:p>
          <a:p>
            <a:pPr lvl="1"/>
            <a:r>
              <a:rPr lang="en-US" dirty="0" smtClean="0"/>
              <a:t>Some words are considered “introduced” if they are taught for the first time in that objective or specific unit</a:t>
            </a:r>
          </a:p>
          <a:p>
            <a:pPr lvl="1"/>
            <a:r>
              <a:rPr lang="en-US" dirty="0" smtClean="0"/>
              <a:t>Example: number line is a vocabulary word that is introduced in Obj.1 (Kindergarten) </a:t>
            </a:r>
            <a:r>
              <a:rPr lang="en-US" i="1" dirty="0" smtClean="0"/>
              <a:t>however </a:t>
            </a:r>
            <a:r>
              <a:rPr lang="en-US" dirty="0" smtClean="0"/>
              <a:t>number line also shows up on Obj.3 (3</a:t>
            </a:r>
            <a:r>
              <a:rPr lang="en-US" baseline="30000" dirty="0" smtClean="0"/>
              <a:t>rd</a:t>
            </a:r>
            <a:r>
              <a:rPr lang="en-US" dirty="0" smtClean="0"/>
              <a:t> grade) as an introduced word. It shows up this way in 3</a:t>
            </a:r>
            <a:r>
              <a:rPr lang="en-US" baseline="30000" dirty="0" smtClean="0"/>
              <a:t>rd</a:t>
            </a:r>
            <a:r>
              <a:rPr lang="en-US" dirty="0" smtClean="0"/>
              <a:t> grade because it is the first time they are seeing fractions on a number line.</a:t>
            </a:r>
          </a:p>
          <a:p>
            <a:endParaRPr lang="en-US" dirty="0"/>
          </a:p>
        </p:txBody>
      </p:sp>
      <p:sp>
        <p:nvSpPr>
          <p:cNvPr id="11" name="Content Placeholder 10"/>
          <p:cNvSpPr>
            <a:spLocks noGrp="1"/>
          </p:cNvSpPr>
          <p:nvPr>
            <p:ph sz="half" idx="2"/>
          </p:nvPr>
        </p:nvSpPr>
        <p:spPr/>
        <p:txBody>
          <a:bodyPr>
            <a:normAutofit fontScale="77500" lnSpcReduction="20000"/>
          </a:bodyPr>
          <a:lstStyle/>
          <a:p>
            <a:r>
              <a:rPr lang="en-US" sz="4129" dirty="0" smtClean="0">
                <a:solidFill>
                  <a:schemeClr val="accent3">
                    <a:lumMod val="75000"/>
                  </a:schemeClr>
                </a:solidFill>
              </a:rPr>
              <a:t>Ongoing</a:t>
            </a:r>
          </a:p>
          <a:p>
            <a:pPr lvl="1"/>
            <a:r>
              <a:rPr lang="en-US" sz="4129" b="1" dirty="0" smtClean="0">
                <a:solidFill>
                  <a:schemeClr val="bg1">
                    <a:lumMod val="95000"/>
                    <a:lumOff val="5000"/>
                  </a:schemeClr>
                </a:solidFill>
              </a:rPr>
              <a:t>Bolded</a:t>
            </a:r>
            <a:r>
              <a:rPr lang="en-US" sz="4129" dirty="0" smtClean="0"/>
              <a:t> denotes vocabulary already taught or introduced (previous grade levels)</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722313" y="4406900"/>
            <a:ext cx="7772400" cy="2247900"/>
          </a:xfrm>
        </p:spPr>
        <p:txBody>
          <a:bodyPr>
            <a:normAutofit/>
          </a:bodyPr>
          <a:lstStyle/>
          <a:p>
            <a:r>
              <a:rPr lang="en-US" dirty="0" smtClean="0"/>
              <a:t>                    </a:t>
            </a:r>
            <a:r>
              <a:rPr lang="en-US" sz="5400" dirty="0" smtClean="0"/>
              <a:t>Basic Facts</a:t>
            </a:r>
            <a:endParaRPr lang="en-US" sz="5400" dirty="0"/>
          </a:p>
        </p:txBody>
      </p:sp>
      <p:sp>
        <p:nvSpPr>
          <p:cNvPr id="15" name="Text Placeholder 14"/>
          <p:cNvSpPr>
            <a:spLocks noGrp="1"/>
          </p:cNvSpPr>
          <p:nvPr>
            <p:ph type="body" idx="1"/>
          </p:nvPr>
        </p:nvSpPr>
        <p:spPr>
          <a:xfrm>
            <a:off x="722313" y="1"/>
            <a:ext cx="7772400" cy="4406900"/>
          </a:xfrm>
        </p:spPr>
        <p:txBody>
          <a:bodyPr>
            <a:normAutofit fontScale="85000" lnSpcReduction="10000"/>
          </a:bodyPr>
          <a:lstStyle/>
          <a:p>
            <a:pPr algn="ctr"/>
            <a:r>
              <a:rPr lang="en-US" sz="6600" dirty="0" smtClean="0">
                <a:ln>
                  <a:solidFill>
                    <a:srgbClr val="000090"/>
                  </a:solidFill>
                </a:ln>
                <a:solidFill>
                  <a:srgbClr val="0000FF"/>
                </a:solidFill>
              </a:rPr>
              <a:t>District data shows that basic facts scores are </a:t>
            </a:r>
            <a:r>
              <a:rPr lang="en-US" sz="6600" u="sng" dirty="0" smtClean="0">
                <a:ln>
                  <a:solidFill>
                    <a:srgbClr val="000090"/>
                  </a:solidFill>
                </a:ln>
                <a:solidFill>
                  <a:srgbClr val="0000FF"/>
                </a:solidFill>
              </a:rPr>
              <a:t>low</a:t>
            </a:r>
            <a:r>
              <a:rPr lang="en-US" sz="6600" dirty="0" smtClean="0">
                <a:ln>
                  <a:solidFill>
                    <a:srgbClr val="000090"/>
                  </a:solidFill>
                </a:ln>
                <a:solidFill>
                  <a:srgbClr val="0000FF"/>
                </a:solidFill>
              </a:rPr>
              <a:t> in addition, subtraction, multiplication, and division.</a:t>
            </a:r>
          </a:p>
          <a:p>
            <a:endParaRPr lang="en-US" sz="3200" dirty="0" smtClean="0"/>
          </a:p>
          <a:p>
            <a:endParaRPr lang="en-US" dirty="0"/>
          </a:p>
        </p:txBody>
      </p:sp>
      <p:pic>
        <p:nvPicPr>
          <p:cNvPr id="16" name="Picture 15" descr="images-2.jpeg"/>
          <p:cNvPicPr>
            <a:picLocks noChangeAspect="1"/>
          </p:cNvPicPr>
          <p:nvPr/>
        </p:nvPicPr>
        <p:blipFill>
          <a:blip r:embed="rId3"/>
          <a:stretch>
            <a:fillRect/>
          </a:stretch>
        </p:blipFill>
        <p:spPr>
          <a:xfrm>
            <a:off x="7548563" y="4786313"/>
            <a:ext cx="1092200" cy="1638300"/>
          </a:xfrm>
          <a:prstGeom prst="rect">
            <a:avLst/>
          </a:prstGeom>
        </p:spPr>
      </p:pic>
      <p:pic>
        <p:nvPicPr>
          <p:cNvPr id="17" name="Picture 16" descr="images-2.jpeg"/>
          <p:cNvPicPr>
            <a:picLocks noChangeAspect="1"/>
          </p:cNvPicPr>
          <p:nvPr/>
        </p:nvPicPr>
        <p:blipFill>
          <a:blip r:embed="rId3"/>
          <a:stretch>
            <a:fillRect/>
          </a:stretch>
        </p:blipFill>
        <p:spPr>
          <a:xfrm>
            <a:off x="1096963" y="4684713"/>
            <a:ext cx="1092200" cy="163830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3"/>
          <p:cNvSpPr/>
          <p:nvPr/>
        </p:nvSpPr>
        <p:spPr>
          <a:xfrm>
            <a:off x="457200" y="274638"/>
            <a:ext cx="8229600" cy="1143000"/>
          </a:xfrm>
          <a:prstGeom prst="rect">
            <a:avLst/>
          </a:prstGeom>
        </p:spPr>
        <p:txBody>
          <a:bodyPr/>
          <a:lstStyle/>
          <a:p>
            <a:endParaRPr lang="en-US"/>
          </a:p>
        </p:txBody>
      </p:sp>
      <p:sp>
        <p:nvSpPr>
          <p:cNvPr id="21" name="Title 20"/>
          <p:cNvSpPr>
            <a:spLocks noGrp="1"/>
          </p:cNvSpPr>
          <p:nvPr>
            <p:ph type="title"/>
          </p:nvPr>
        </p:nvSpPr>
        <p:spPr>
          <a:xfrm>
            <a:off x="999066" y="7281333"/>
            <a:ext cx="8229600" cy="1236133"/>
          </a:xfrm>
        </p:spPr>
        <p:txBody>
          <a:bodyPr>
            <a:normAutofit/>
          </a:bodyPr>
          <a:lstStyle/>
          <a:p>
            <a:endParaRPr lang="en-US" dirty="0"/>
          </a:p>
        </p:txBody>
      </p:sp>
      <p:sp>
        <p:nvSpPr>
          <p:cNvPr id="22" name="Rectangle 21"/>
          <p:cNvSpPr/>
          <p:nvPr/>
        </p:nvSpPr>
        <p:spPr>
          <a:xfrm>
            <a:off x="457200" y="274638"/>
            <a:ext cx="8229600" cy="1143000"/>
          </a:xfrm>
          <a:prstGeom prst="rect">
            <a:avLst/>
          </a:prstGeom>
        </p:spPr>
        <p:txBody>
          <a:bodyPr/>
          <a:lstStyle/>
          <a:p>
            <a:endParaRPr lang="en-US"/>
          </a:p>
        </p:txBody>
      </p:sp>
      <p:sp>
        <p:nvSpPr>
          <p:cNvPr id="27" name="Rectangle 26"/>
          <p:cNvSpPr/>
          <p:nvPr/>
        </p:nvSpPr>
        <p:spPr>
          <a:xfrm>
            <a:off x="2286000" y="3429000"/>
            <a:ext cx="4572000" cy="0"/>
          </a:xfrm>
          <a:prstGeom prst="rect">
            <a:avLst/>
          </a:prstGeom>
        </p:spPr>
        <p:txBody>
          <a:bodyPr/>
          <a:lstStyle/>
          <a:p>
            <a:endParaRPr lang="en-US" dirty="0"/>
          </a:p>
        </p:txBody>
      </p:sp>
      <p:sp>
        <p:nvSpPr>
          <p:cNvPr id="31" name="TextBox 30"/>
          <p:cNvSpPr txBox="1"/>
          <p:nvPr/>
        </p:nvSpPr>
        <p:spPr>
          <a:xfrm flipV="1">
            <a:off x="999066" y="809599"/>
            <a:ext cx="7687733" cy="4456668"/>
          </a:xfrm>
          <a:prstGeom prst="rect">
            <a:avLst/>
          </a:prstGeom>
          <a:noFill/>
        </p:spPr>
        <p:txBody>
          <a:bodyPr wrap="square" rtlCol="0">
            <a:spAutoFit/>
          </a:bodyPr>
          <a:lstStyle/>
          <a:p>
            <a:endParaRPr lang="en-US" dirty="0"/>
          </a:p>
        </p:txBody>
      </p:sp>
      <p:pic>
        <p:nvPicPr>
          <p:cNvPr id="32" name="Content Placeholder 3" descr="District+Fact+Data.pdf"/>
          <p:cNvPicPr>
            <a:picLocks noGrp="1" noChangeAspect="1"/>
          </p:cNvPicPr>
          <p:nvPr/>
        </p:nvPicPr>
        <mc:AlternateContent>
          <mc:Choice xmlns:ma="http://schemas.microsoft.com/office/mac/drawingml/2008/main" Requires="ma">
            <p:blipFill>
              <a:blip r:embed="rId3"/>
              <a:srcRect l="-67655" r="-67655"/>
              <a:stretch>
                <a:fillRect/>
              </a:stretch>
            </p:blipFill>
          </mc:Choice>
          <mc:Fallback>
            <p:blipFill>
              <a:blip r:embed="rId4"/>
              <a:srcRect l="-67655" r="-67655"/>
              <a:stretch>
                <a:fillRect/>
              </a:stretch>
            </p:blipFill>
          </mc:Fallback>
        </mc:AlternateContent>
        <p:spPr>
          <a:xfrm>
            <a:off x="-4449569" y="274638"/>
            <a:ext cx="19253200" cy="7749251"/>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How can we improve our student’s fact fluency at Westside?</a:t>
            </a:r>
            <a:endParaRPr lang="en-US" dirty="0"/>
          </a:p>
        </p:txBody>
      </p:sp>
      <p:sp>
        <p:nvSpPr>
          <p:cNvPr id="4" name="Content Placeholder 3"/>
          <p:cNvSpPr>
            <a:spLocks noGrp="1"/>
          </p:cNvSpPr>
          <p:nvPr>
            <p:ph sz="half" idx="1"/>
          </p:nvPr>
        </p:nvSpPr>
        <p:spPr/>
        <p:txBody>
          <a:bodyPr/>
          <a:lstStyle/>
          <a:p>
            <a:pPr>
              <a:buNone/>
            </a:pPr>
            <a:r>
              <a:rPr lang="en-US" dirty="0" smtClean="0"/>
              <a:t>We need your input!</a:t>
            </a:r>
          </a:p>
          <a:p>
            <a:pPr>
              <a:buNone/>
            </a:pPr>
            <a:endParaRPr lang="en-US" dirty="0" smtClean="0"/>
          </a:p>
          <a:p>
            <a:pPr marL="514350" indent="-514350">
              <a:buAutoNum type="arabicPeriod"/>
            </a:pPr>
            <a:r>
              <a:rPr lang="en-US" dirty="0" smtClean="0"/>
              <a:t>Use a sticky note to make at least one suggestion!</a:t>
            </a:r>
          </a:p>
          <a:p>
            <a:pPr marL="514350" indent="-514350">
              <a:buAutoNum type="arabicPeriod"/>
            </a:pPr>
            <a:r>
              <a:rPr lang="en-US" dirty="0" smtClean="0"/>
              <a:t>Please post the note on the chart paper as you leave today!</a:t>
            </a:r>
          </a:p>
          <a:p>
            <a:pPr marL="514350" indent="-514350">
              <a:buAutoNum type="arabicPeriod"/>
            </a:pPr>
            <a:r>
              <a:rPr lang="en-US" dirty="0" smtClean="0"/>
              <a:t>THANK YOU!  </a:t>
            </a:r>
            <a:r>
              <a:rPr lang="en-US" dirty="0" err="1" smtClean="0">
                <a:sym typeface="Wingdings"/>
              </a:rPr>
              <a:t></a:t>
            </a:r>
            <a:endParaRPr lang="en-US" dirty="0" smtClean="0"/>
          </a:p>
          <a:p>
            <a:endParaRPr lang="en-US" dirty="0"/>
          </a:p>
        </p:txBody>
      </p:sp>
      <p:sp>
        <p:nvSpPr>
          <p:cNvPr id="5" name="Content Placeholder 4"/>
          <p:cNvSpPr>
            <a:spLocks noGrp="1"/>
          </p:cNvSpPr>
          <p:nvPr>
            <p:ph sz="half" idx="2"/>
          </p:nvPr>
        </p:nvSpPr>
        <p:spPr/>
        <p:txBody>
          <a:bodyPr/>
          <a:lstStyle/>
          <a:p>
            <a:r>
              <a:rPr lang="en-US" dirty="0" smtClean="0"/>
              <a:t>Link to Strategies:</a:t>
            </a:r>
          </a:p>
          <a:p>
            <a:r>
              <a:rPr lang="en-US" dirty="0" smtClean="0">
                <a:hlinkClick r:id="rId2"/>
              </a:rPr>
              <a:t>http://classroom.leanderisd.org/webs/elemmath/learning_our_math_facts.htm</a:t>
            </a:r>
            <a:endParaRPr lang="en-US" dirty="0" smtClean="0"/>
          </a:p>
          <a:p>
            <a:pPr>
              <a:buNone/>
            </a:pPr>
            <a:endParaRPr lang="en-US" dirty="0" smtClean="0"/>
          </a:p>
        </p:txBody>
      </p:sp>
      <p:pic>
        <p:nvPicPr>
          <p:cNvPr id="6" name="Picture 5" descr="images-1.jpeg"/>
          <p:cNvPicPr>
            <a:picLocks noChangeAspect="1"/>
          </p:cNvPicPr>
          <p:nvPr/>
        </p:nvPicPr>
        <p:blipFill>
          <a:blip r:embed="rId3"/>
          <a:stretch>
            <a:fillRect/>
          </a:stretch>
        </p:blipFill>
        <p:spPr>
          <a:xfrm>
            <a:off x="5418667" y="4385733"/>
            <a:ext cx="2618846" cy="2008717"/>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3593653"/>
            <a:ext cx="8229600" cy="2532510"/>
          </a:xfrm>
        </p:spPr>
        <p:txBody>
          <a:bodyPr/>
          <a:lstStyle/>
          <a:p>
            <a:endParaRPr lang="en-US" dirty="0"/>
          </a:p>
        </p:txBody>
      </p:sp>
      <p:pic>
        <p:nvPicPr>
          <p:cNvPr id="5" name="Picture 4" descr="13089_FocalPoints"/>
          <p:cNvPicPr>
            <a:picLocks noChangeAspect="1" noChangeArrowheads="1"/>
          </p:cNvPicPr>
          <p:nvPr/>
        </p:nvPicPr>
        <p:blipFill>
          <a:blip r:embed="rId3"/>
          <a:srcRect/>
          <a:stretch>
            <a:fillRect/>
          </a:stretch>
        </p:blipFill>
        <p:spPr bwMode="auto">
          <a:xfrm>
            <a:off x="0" y="1417638"/>
            <a:ext cx="9144000" cy="5440362"/>
          </a:xfrm>
          <a:prstGeom prst="rect">
            <a:avLst/>
          </a:prstGeom>
          <a:noFill/>
          <a:ln w="9525">
            <a:noFill/>
            <a:miter lim="800000"/>
            <a:headEnd/>
            <a:tailEnd/>
          </a:ln>
          <a:effectLst/>
        </p:spPr>
      </p:pic>
      <p:pic>
        <p:nvPicPr>
          <p:cNvPr id="7" name="Picture 6" descr="NCTM_R_LogoandName4C_L.png"/>
          <p:cNvPicPr>
            <a:picLocks noChangeAspect="1"/>
          </p:cNvPicPr>
          <p:nvPr/>
        </p:nvPicPr>
        <p:blipFill>
          <a:blip r:embed="rId4"/>
          <a:stretch>
            <a:fillRect/>
          </a:stretch>
        </p:blipFill>
        <p:spPr>
          <a:xfrm>
            <a:off x="0" y="1"/>
            <a:ext cx="9144000" cy="1417637"/>
          </a:xfrm>
          <a:prstGeom prst="rect">
            <a:avLst/>
          </a:prstGeom>
          <a:solidFill>
            <a:srgbClr val="FFFFFF">
              <a:shade val="85000"/>
            </a:srgbClr>
          </a:solidFill>
          <a:ln w="88900" cap="sq">
            <a:solidFill>
              <a:srgbClr val="FFFFFF"/>
            </a:solidFill>
            <a:miter lim="800000"/>
          </a:ln>
          <a:effectLst>
            <a:glow rad="101600">
              <a:schemeClr val="accent3">
                <a:alpha val="75000"/>
              </a:schemeClr>
            </a:glow>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is the NCTM?</a:t>
            </a:r>
            <a:endParaRPr lang="en-US" dirty="0"/>
          </a:p>
        </p:txBody>
      </p:sp>
      <p:sp>
        <p:nvSpPr>
          <p:cNvPr id="3" name="Content Placeholder 2"/>
          <p:cNvSpPr>
            <a:spLocks noGrp="1"/>
          </p:cNvSpPr>
          <p:nvPr>
            <p:ph idx="1"/>
          </p:nvPr>
        </p:nvSpPr>
        <p:spPr>
          <a:xfrm>
            <a:off x="457200" y="1600200"/>
            <a:ext cx="8229600" cy="3047231"/>
          </a:xfrm>
        </p:spPr>
        <p:style>
          <a:lnRef idx="0">
            <a:schemeClr val="accent2"/>
          </a:lnRef>
          <a:fillRef idx="3">
            <a:schemeClr val="accent2"/>
          </a:fillRef>
          <a:effectRef idx="3">
            <a:schemeClr val="accent2"/>
          </a:effectRef>
          <a:fontRef idx="minor">
            <a:schemeClr val="lt1"/>
          </a:fontRef>
        </p:style>
        <p:txBody>
          <a:bodyPr/>
          <a:lstStyle/>
          <a:p>
            <a:r>
              <a:rPr lang="en-US" dirty="0" smtClean="0"/>
              <a:t>They are the public </a:t>
            </a:r>
            <a:r>
              <a:rPr lang="en-US" dirty="0"/>
              <a:t>voice of mathematics education supporting teachers to ensure equitable mathematics learning of the highest quality for all students through vision, leadership, professional development and research</a:t>
            </a:r>
            <a:r>
              <a:rPr lang="en-US" dirty="0" smtClean="0"/>
              <a:t>.</a:t>
            </a:r>
            <a:endParaRPr lang="en-US" dirty="0"/>
          </a:p>
        </p:txBody>
      </p:sp>
      <p:pic>
        <p:nvPicPr>
          <p:cNvPr id="4" name="Picture 3" descr="images.jpeg"/>
          <p:cNvPicPr>
            <a:picLocks noChangeAspect="1"/>
          </p:cNvPicPr>
          <p:nvPr/>
        </p:nvPicPr>
        <p:blipFill>
          <a:blip r:embed="rId2"/>
          <a:stretch>
            <a:fillRect/>
          </a:stretch>
        </p:blipFill>
        <p:spPr>
          <a:xfrm>
            <a:off x="3762506" y="4884498"/>
            <a:ext cx="1752600" cy="16002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70162" y="274638"/>
            <a:ext cx="7916637" cy="1143000"/>
          </a:xfrm>
        </p:spPr>
        <p:txBody>
          <a:bodyPr/>
          <a:lstStyle/>
          <a:p>
            <a:endParaRPr lang="en-US"/>
          </a:p>
        </p:txBody>
      </p:sp>
      <p:sp>
        <p:nvSpPr>
          <p:cNvPr id="3" name="Content Placeholder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normAutofit/>
          </a:bodyPr>
          <a:lstStyle/>
          <a:p>
            <a:r>
              <a:rPr lang="en-US" dirty="0" smtClean="0"/>
              <a:t>Curriculum </a:t>
            </a:r>
            <a:r>
              <a:rPr lang="en-US" dirty="0"/>
              <a:t>Focal Points are the most important mathematical topics for each grade level. They comprise related ideas, concepts, skills, and procedures that form the foundation for understanding and using mathematics and lasting learning. Curriculum Focal Points have been integral in </a:t>
            </a:r>
            <a:r>
              <a:rPr lang="en-US" dirty="0" smtClean="0"/>
              <a:t>the revision of many state math standards...</a:t>
            </a:r>
          </a:p>
          <a:p>
            <a:pPr>
              <a:buClr>
                <a:schemeClr val="accent4">
                  <a:lumMod val="40000"/>
                  <a:lumOff val="60000"/>
                </a:schemeClr>
              </a:buClr>
            </a:pPr>
            <a:r>
              <a:rPr lang="en-US" sz="2400" dirty="0" smtClean="0"/>
              <a:t>http://</a:t>
            </a:r>
            <a:r>
              <a:rPr lang="en-US" sz="2400" dirty="0" err="1" smtClean="0"/>
              <a:t>www.nctmmedia.org/cfp/focal_points_by_grade.pdf</a:t>
            </a:r>
            <a:endParaRPr lang="en-US" sz="2400" dirty="0"/>
          </a:p>
        </p:txBody>
      </p:sp>
      <p:pic>
        <p:nvPicPr>
          <p:cNvPr id="4" name="Picture 3" descr="cfp_banner.jpg"/>
          <p:cNvPicPr>
            <a:picLocks noChangeAspect="1"/>
          </p:cNvPicPr>
          <p:nvPr/>
        </p:nvPicPr>
        <p:blipFill>
          <a:blip r:embed="rId2"/>
          <a:stretch>
            <a:fillRect/>
          </a:stretch>
        </p:blipFill>
        <p:spPr>
          <a:xfrm>
            <a:off x="770162" y="274638"/>
            <a:ext cx="7916637" cy="11430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ffectLst>
                  <a:glow rad="190500">
                    <a:schemeClr val="accent6">
                      <a:alpha val="75000"/>
                    </a:schemeClr>
                  </a:glow>
                </a:effectLst>
              </a:rPr>
              <a:t>NCTM  composed  at least 3 “focal points” for each grade level</a:t>
            </a:r>
            <a:endParaRPr lang="en-US" dirty="0">
              <a:effectLst>
                <a:glow rad="190500">
                  <a:schemeClr val="accent6">
                    <a:alpha val="75000"/>
                  </a:schemeClr>
                </a:glow>
              </a:effectLst>
            </a:endParaRPr>
          </a:p>
        </p:txBody>
      </p:sp>
      <p:sp>
        <p:nvSpPr>
          <p:cNvPr id="3" name="Content Placeholder 2"/>
          <p:cNvSpPr>
            <a:spLocks noGrp="1"/>
          </p:cNvSpPr>
          <p:nvPr>
            <p:ph idx="1"/>
          </p:nvPr>
        </p:nvSpPr>
        <p:spPr/>
        <p:style>
          <a:lnRef idx="1">
            <a:schemeClr val="accent1"/>
          </a:lnRef>
          <a:fillRef idx="3">
            <a:schemeClr val="accent1"/>
          </a:fillRef>
          <a:effectRef idx="2">
            <a:schemeClr val="accent1"/>
          </a:effectRef>
          <a:fontRef idx="minor">
            <a:schemeClr val="lt1"/>
          </a:fontRef>
        </p:style>
        <p:txBody>
          <a:bodyPr/>
          <a:lstStyle/>
          <a:p>
            <a:pPr marL="514350" indent="-514350">
              <a:buNone/>
            </a:pPr>
            <a:r>
              <a:rPr lang="en-US" dirty="0" smtClean="0">
                <a:effectLst>
                  <a:glow rad="63500">
                    <a:schemeClr val="accent5">
                      <a:alpha val="75000"/>
                    </a:schemeClr>
                  </a:glow>
                </a:effectLst>
              </a:rPr>
              <a:t>They relate to each of the following concepts:</a:t>
            </a:r>
          </a:p>
          <a:p>
            <a:r>
              <a:rPr lang="en-US" dirty="0" smtClean="0">
                <a:effectLst>
                  <a:glow rad="63500">
                    <a:schemeClr val="accent5">
                      <a:alpha val="75000"/>
                    </a:schemeClr>
                  </a:glow>
                </a:effectLst>
              </a:rPr>
              <a:t>numbers &amp; operations</a:t>
            </a:r>
          </a:p>
          <a:p>
            <a:r>
              <a:rPr lang="en-US" dirty="0">
                <a:effectLst>
                  <a:glow rad="63500">
                    <a:schemeClr val="accent5">
                      <a:alpha val="75000"/>
                    </a:schemeClr>
                  </a:glow>
                </a:effectLst>
              </a:rPr>
              <a:t>g</a:t>
            </a:r>
            <a:r>
              <a:rPr lang="en-US" dirty="0" smtClean="0">
                <a:effectLst>
                  <a:glow rad="63500">
                    <a:schemeClr val="accent5">
                      <a:alpha val="75000"/>
                    </a:schemeClr>
                  </a:glow>
                </a:effectLst>
              </a:rPr>
              <a:t>eometry</a:t>
            </a:r>
          </a:p>
          <a:p>
            <a:r>
              <a:rPr lang="en-US" dirty="0">
                <a:effectLst>
                  <a:glow rad="63500">
                    <a:schemeClr val="accent5">
                      <a:alpha val="75000"/>
                    </a:schemeClr>
                  </a:glow>
                </a:effectLst>
              </a:rPr>
              <a:t>m</a:t>
            </a:r>
            <a:r>
              <a:rPr lang="en-US" dirty="0" smtClean="0">
                <a:effectLst>
                  <a:glow rad="63500">
                    <a:schemeClr val="accent5">
                      <a:alpha val="75000"/>
                    </a:schemeClr>
                  </a:glow>
                </a:effectLst>
              </a:rPr>
              <a:t>easurement</a:t>
            </a:r>
          </a:p>
          <a:p>
            <a:r>
              <a:rPr lang="en-US" dirty="0">
                <a:effectLst>
                  <a:glow rad="63500">
                    <a:schemeClr val="accent5">
                      <a:alpha val="75000"/>
                    </a:schemeClr>
                  </a:glow>
                </a:effectLst>
              </a:rPr>
              <a:t>a</a:t>
            </a:r>
            <a:r>
              <a:rPr lang="en-US" dirty="0" smtClean="0">
                <a:effectLst>
                  <a:glow rad="63500">
                    <a:schemeClr val="accent5">
                      <a:alpha val="75000"/>
                    </a:schemeClr>
                  </a:glow>
                </a:effectLst>
              </a:rPr>
              <a:t>lgebra</a:t>
            </a:r>
          </a:p>
          <a:p>
            <a:pPr>
              <a:buClr>
                <a:schemeClr val="bg2">
                  <a:lumMod val="90000"/>
                  <a:lumOff val="10000"/>
                </a:schemeClr>
              </a:buClr>
              <a:buFont typeface="Wingdings" charset="2"/>
              <a:buChar char="ü"/>
            </a:pPr>
            <a:r>
              <a:rPr lang="en-US" dirty="0" smtClean="0">
                <a:effectLst>
                  <a:glow rad="63500">
                    <a:schemeClr val="accent5">
                      <a:alpha val="75000"/>
                    </a:schemeClr>
                  </a:glow>
                </a:effectLst>
              </a:rPr>
              <a:t> They all make a connection with data analysis</a:t>
            </a:r>
          </a:p>
          <a:p>
            <a:pPr>
              <a:buNone/>
            </a:pPr>
            <a:endParaRPr lang="en-US" dirty="0">
              <a:effectLst>
                <a:glow rad="63500">
                  <a:schemeClr val="accent5">
                    <a:alpha val="75000"/>
                  </a:schemeClr>
                </a:glow>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348452"/>
          </a:xfrm>
        </p:spPr>
        <p:txBody>
          <a:bodyPr/>
          <a:lstStyle/>
          <a:p>
            <a:endParaRPr lang="en-US" dirty="0"/>
          </a:p>
        </p:txBody>
      </p:sp>
      <p:sp>
        <p:nvSpPr>
          <p:cNvPr id="3" name="Content Placeholder 2"/>
          <p:cNvSpPr>
            <a:spLocks noGrp="1"/>
          </p:cNvSpPr>
          <p:nvPr>
            <p:ph idx="1"/>
          </p:nvPr>
        </p:nvSpPr>
        <p:spPr>
          <a:xfrm>
            <a:off x="457200" y="2913011"/>
            <a:ext cx="8229600" cy="3213152"/>
          </a:xfrm>
        </p:spPr>
        <p:style>
          <a:lnRef idx="2">
            <a:schemeClr val="accent6"/>
          </a:lnRef>
          <a:fillRef idx="1">
            <a:schemeClr val="lt1"/>
          </a:fillRef>
          <a:effectRef idx="0">
            <a:schemeClr val="accent6"/>
          </a:effectRef>
          <a:fontRef idx="minor">
            <a:schemeClr val="dk1"/>
          </a:fontRef>
        </p:style>
        <p:txBody>
          <a:bodyPr>
            <a:noAutofit/>
          </a:bodyPr>
          <a:lstStyle/>
          <a:p>
            <a:r>
              <a:rPr lang="en-US" sz="5400" dirty="0" smtClean="0">
                <a:ln>
                  <a:solidFill>
                    <a:srgbClr val="008000"/>
                  </a:solidFill>
                </a:ln>
                <a:solidFill>
                  <a:srgbClr val="FF0000"/>
                </a:solidFill>
              </a:rPr>
              <a:t>Texas responds to the focal points and connects them to our TEKS.</a:t>
            </a:r>
            <a:endParaRPr lang="en-US" sz="5400" dirty="0">
              <a:ln>
                <a:solidFill>
                  <a:srgbClr val="008000"/>
                </a:solidFill>
              </a:ln>
              <a:solidFill>
                <a:srgbClr val="FF0000"/>
              </a:solidFill>
            </a:endParaRPr>
          </a:p>
        </p:txBody>
      </p:sp>
      <p:pic>
        <p:nvPicPr>
          <p:cNvPr id="6" name="Picture 5" descr="images.jpeg"/>
          <p:cNvPicPr>
            <a:picLocks noChangeAspect="1"/>
          </p:cNvPicPr>
          <p:nvPr/>
        </p:nvPicPr>
        <p:blipFill>
          <a:blip r:embed="rId3"/>
          <a:stretch>
            <a:fillRect/>
          </a:stretch>
        </p:blipFill>
        <p:spPr>
          <a:xfrm>
            <a:off x="2609120" y="274638"/>
            <a:ext cx="3920583" cy="2348452"/>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709242" y="274638"/>
            <a:ext cx="6428410" cy="1143000"/>
          </a:xfrm>
        </p:spPr>
        <p:style>
          <a:lnRef idx="2">
            <a:schemeClr val="accent5"/>
          </a:lnRef>
          <a:fillRef idx="1">
            <a:schemeClr val="lt1"/>
          </a:fillRef>
          <a:effectRef idx="0">
            <a:schemeClr val="accent5"/>
          </a:effectRef>
          <a:fontRef idx="minor">
            <a:schemeClr val="dk1"/>
          </a:fontRef>
        </p:style>
        <p:txBody>
          <a:bodyPr/>
          <a:lstStyle/>
          <a:p>
            <a:endParaRPr lang="en-US"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fontScale="92500"/>
          </a:bodyPr>
          <a:lstStyle/>
          <a:p>
            <a:pPr>
              <a:buNone/>
            </a:pPr>
            <a:r>
              <a:rPr lang="en-US" sz="6000" dirty="0" smtClean="0"/>
              <a:t>  Leander ISD also responded and rearranged our Essential Units of Study to match up with </a:t>
            </a:r>
            <a:r>
              <a:rPr lang="en-US" sz="6000" dirty="0" err="1" smtClean="0"/>
              <a:t>TEA’s</a:t>
            </a:r>
            <a:r>
              <a:rPr lang="en-US" sz="6000" dirty="0" smtClean="0"/>
              <a:t> focal points.</a:t>
            </a:r>
          </a:p>
          <a:p>
            <a:pPr>
              <a:buNone/>
            </a:pPr>
            <a:endParaRPr lang="en-US" dirty="0">
              <a:ln>
                <a:solidFill>
                  <a:srgbClr val="FF0000"/>
                </a:solidFill>
              </a:ln>
            </a:endParaRPr>
          </a:p>
        </p:txBody>
      </p:sp>
      <p:pic>
        <p:nvPicPr>
          <p:cNvPr id="5" name="Picture 4" descr="images-1.jpeg"/>
          <p:cNvPicPr>
            <a:picLocks noChangeAspect="1"/>
          </p:cNvPicPr>
          <p:nvPr/>
        </p:nvPicPr>
        <p:blipFill>
          <a:blip r:embed="rId2"/>
          <a:stretch>
            <a:fillRect/>
          </a:stretch>
        </p:blipFill>
        <p:spPr>
          <a:xfrm>
            <a:off x="3870452" y="274638"/>
            <a:ext cx="1066800" cy="1028700"/>
          </a:xfrm>
          <a:prstGeom prst="rect">
            <a:avLst/>
          </a:prstGeom>
        </p:spPr>
      </p:pic>
      <p:pic>
        <p:nvPicPr>
          <p:cNvPr id="6" name="Picture 5" descr="images-1.jpeg"/>
          <p:cNvPicPr>
            <a:picLocks noChangeAspect="1"/>
          </p:cNvPicPr>
          <p:nvPr/>
        </p:nvPicPr>
        <p:blipFill>
          <a:blip r:embed="rId2"/>
          <a:stretch>
            <a:fillRect/>
          </a:stretch>
        </p:blipFill>
        <p:spPr>
          <a:xfrm>
            <a:off x="4937252" y="274638"/>
            <a:ext cx="1066800" cy="1028700"/>
          </a:xfrm>
          <a:prstGeom prst="rect">
            <a:avLst/>
          </a:prstGeom>
        </p:spPr>
      </p:pic>
      <p:pic>
        <p:nvPicPr>
          <p:cNvPr id="7" name="Picture 6" descr="images-1.jpeg"/>
          <p:cNvPicPr>
            <a:picLocks noChangeAspect="1"/>
          </p:cNvPicPr>
          <p:nvPr/>
        </p:nvPicPr>
        <p:blipFill>
          <a:blip r:embed="rId2"/>
          <a:stretch>
            <a:fillRect/>
          </a:stretch>
        </p:blipFill>
        <p:spPr>
          <a:xfrm>
            <a:off x="6004052" y="274638"/>
            <a:ext cx="1066800" cy="1028700"/>
          </a:xfrm>
          <a:prstGeom prst="rect">
            <a:avLst/>
          </a:prstGeom>
        </p:spPr>
      </p:pic>
      <p:pic>
        <p:nvPicPr>
          <p:cNvPr id="8" name="Picture 7" descr="images-1.jpeg"/>
          <p:cNvPicPr>
            <a:picLocks noChangeAspect="1"/>
          </p:cNvPicPr>
          <p:nvPr/>
        </p:nvPicPr>
        <p:blipFill>
          <a:blip r:embed="rId2"/>
          <a:stretch>
            <a:fillRect/>
          </a:stretch>
        </p:blipFill>
        <p:spPr>
          <a:xfrm>
            <a:off x="2803652" y="274638"/>
            <a:ext cx="1066800" cy="1028700"/>
          </a:xfrm>
          <a:prstGeom prst="rect">
            <a:avLst/>
          </a:prstGeom>
        </p:spPr>
      </p:pic>
      <p:pic>
        <p:nvPicPr>
          <p:cNvPr id="9" name="Picture 8" descr="images-1.jpeg"/>
          <p:cNvPicPr>
            <a:picLocks noChangeAspect="1"/>
          </p:cNvPicPr>
          <p:nvPr/>
        </p:nvPicPr>
        <p:blipFill>
          <a:blip r:embed="rId2"/>
          <a:stretch>
            <a:fillRect/>
          </a:stretch>
        </p:blipFill>
        <p:spPr>
          <a:xfrm>
            <a:off x="7070852" y="274638"/>
            <a:ext cx="1066800" cy="1028700"/>
          </a:xfrm>
          <a:prstGeom prst="rect">
            <a:avLst/>
          </a:prstGeom>
        </p:spPr>
      </p:pic>
      <p:pic>
        <p:nvPicPr>
          <p:cNvPr id="10" name="Picture 9" descr="images-1.jpeg"/>
          <p:cNvPicPr>
            <a:picLocks noChangeAspect="1"/>
          </p:cNvPicPr>
          <p:nvPr/>
        </p:nvPicPr>
        <p:blipFill>
          <a:blip r:embed="rId2"/>
          <a:stretch>
            <a:fillRect/>
          </a:stretch>
        </p:blipFill>
        <p:spPr>
          <a:xfrm>
            <a:off x="1709242" y="274638"/>
            <a:ext cx="1066800" cy="10287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Content Placeholder 5" descr="Picture 4.png"/>
          <p:cNvPicPr>
            <a:picLocks noGrp="1" noChangeAspect="1"/>
          </p:cNvPicPr>
          <p:nvPr/>
        </p:nvPicPr>
        <p:blipFill>
          <a:blip r:embed="rId3"/>
          <a:srcRect l="-20873" r="-20873"/>
          <a:stretch>
            <a:fillRect/>
          </a:stretch>
        </p:blipFill>
        <p:spPr>
          <a:xfrm>
            <a:off x="-1940825" y="0"/>
            <a:ext cx="13054142" cy="68580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Content Placeholder 5" descr="Picture 4.png"/>
          <p:cNvPicPr>
            <a:picLocks noGrp="1" noChangeAspect="1"/>
          </p:cNvPicPr>
          <p:nvPr/>
        </p:nvPicPr>
        <p:blipFill>
          <a:blip r:embed="rId3"/>
          <a:srcRect l="-20873" r="-20873"/>
          <a:stretch>
            <a:fillRect/>
          </a:stretch>
        </p:blipFill>
        <p:spPr>
          <a:xfrm>
            <a:off x="-1997908" y="0"/>
            <a:ext cx="13014948" cy="6858000"/>
          </a:xfrm>
          <a:prstGeom prst="rect">
            <a:avLst/>
          </a:prstGeom>
        </p:spPr>
      </p:pic>
      <p:sp>
        <p:nvSpPr>
          <p:cNvPr id="5" name="Left Arrow 4"/>
          <p:cNvSpPr/>
          <p:nvPr/>
        </p:nvSpPr>
        <p:spPr>
          <a:xfrm rot="1553389">
            <a:off x="4209293" y="1126559"/>
            <a:ext cx="1975651" cy="582158"/>
          </a:xfrm>
          <a:prstGeom prst="lef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a:p>
        </p:txBody>
      </p:sp>
      <p:sp>
        <p:nvSpPr>
          <p:cNvPr id="6" name="Left Arrow 5"/>
          <p:cNvSpPr/>
          <p:nvPr/>
        </p:nvSpPr>
        <p:spPr>
          <a:xfrm rot="1553389">
            <a:off x="4209293" y="2933698"/>
            <a:ext cx="1975651" cy="582158"/>
          </a:xfrm>
          <a:prstGeom prst="lef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Exhibit">
      <a:dk1>
        <a:sysClr val="windowText" lastClr="000000"/>
      </a:dk1>
      <a:lt1>
        <a:sysClr val="window" lastClr="FFFFFF"/>
      </a:lt1>
      <a:dk2>
        <a:srgbClr val="1C3264"/>
      </a:dk2>
      <a:lt2>
        <a:srgbClr val="CCCCCC"/>
      </a:lt2>
      <a:accent1>
        <a:srgbClr val="3399FF"/>
      </a:accent1>
      <a:accent2>
        <a:srgbClr val="69FFFF"/>
      </a:accent2>
      <a:accent3>
        <a:srgbClr val="CCFF33"/>
      </a:accent3>
      <a:accent4>
        <a:srgbClr val="3333FF"/>
      </a:accent4>
      <a:accent5>
        <a:srgbClr val="9933FF"/>
      </a:accent5>
      <a:accent6>
        <a:srgbClr val="FF33FF"/>
      </a:accent6>
      <a:hlink>
        <a:srgbClr val="6699FF"/>
      </a:hlink>
      <a:folHlink>
        <a:srgbClr val="9999CC"/>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Exhibit.thmx</Template>
  <TotalTime>647</TotalTime>
  <Words>839</Words>
  <Application>Microsoft Macintosh PowerPoint</Application>
  <PresentationFormat>On-screen Show (4:3)</PresentationFormat>
  <Paragraphs>71</Paragraphs>
  <Slides>18</Slides>
  <Notes>11</Notes>
  <HiddenSlides>0</HiddenSlides>
  <MMClips>0</MMClips>
  <ScaleCrop>false</ScaleCrop>
  <HeadingPairs>
    <vt:vector size="4" baseType="variant">
      <vt:variant>
        <vt:lpstr>Design Template</vt:lpstr>
      </vt:variant>
      <vt:variant>
        <vt:i4>1</vt:i4>
      </vt:variant>
      <vt:variant>
        <vt:lpstr>Slide Titles</vt:lpstr>
      </vt:variant>
      <vt:variant>
        <vt:i4>18</vt:i4>
      </vt:variant>
    </vt:vector>
  </HeadingPairs>
  <TitlesOfParts>
    <vt:vector size="19" baseType="lpstr">
      <vt:lpstr>Office Theme</vt:lpstr>
      <vt:lpstr>2010-2011  LISD Math Curriculum Updates</vt:lpstr>
      <vt:lpstr>Slide 2</vt:lpstr>
      <vt:lpstr>Who is the NCTM?</vt:lpstr>
      <vt:lpstr>Slide 4</vt:lpstr>
      <vt:lpstr>NCTM  composed  at least 3 “focal points” for each grade level</vt:lpstr>
      <vt:lpstr>Slide 6</vt:lpstr>
      <vt:lpstr>Slide 7</vt:lpstr>
      <vt:lpstr>Slide 8</vt:lpstr>
      <vt:lpstr>Slide 9</vt:lpstr>
      <vt:lpstr>Slide 10</vt:lpstr>
      <vt:lpstr>Slide 11</vt:lpstr>
      <vt:lpstr>Slide 12</vt:lpstr>
      <vt:lpstr>Newly Added Components To The LISD Math Curriculum Document Site</vt:lpstr>
      <vt:lpstr>Vocabulary Guessing Game!</vt:lpstr>
      <vt:lpstr>Vocabulary Recap </vt:lpstr>
      <vt:lpstr>                    Basic Facts</vt:lpstr>
      <vt:lpstr>Slide 17</vt:lpstr>
      <vt:lpstr>How can we improve our student’s fact fluency at Westside?</vt:lpstr>
    </vt:vector>
  </TitlesOfParts>
  <Company>Leander ISD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2010-2011  LISD Math Curriculum Updates</dc:title>
  <dc:creator>Noe_Home</dc:creator>
  <cp:lastModifiedBy>Leander ISD</cp:lastModifiedBy>
  <cp:revision>13</cp:revision>
  <dcterms:created xsi:type="dcterms:W3CDTF">2010-08-17T15:52:49Z</dcterms:created>
  <dcterms:modified xsi:type="dcterms:W3CDTF">2010-08-17T15:53:13Z</dcterms:modified>
</cp:coreProperties>
</file>